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8"/>
    <p:sldId id="257" r:id="rId59"/>
    <p:sldId id="258" r:id="rId60"/>
    <p:sldId id="259" r:id="rId61"/>
    <p:sldId id="260" r:id="rId62"/>
    <p:sldId id="261" r:id="rId63"/>
    <p:sldId id="262" r:id="rId64"/>
    <p:sldId id="263" r:id="rId65"/>
    <p:sldId id="264" r:id="rId66"/>
    <p:sldId id="265" r:id="rId67"/>
    <p:sldId id="266" r:id="rId68"/>
    <p:sldId id="267" r:id="rId69"/>
    <p:sldId id="268" r:id="rId70"/>
    <p:sldId id="269" r:id="rId71"/>
    <p:sldId id="270" r:id="rId72"/>
    <p:sldId id="271" r:id="rId73"/>
    <p:sldId id="272" r:id="rId74"/>
    <p:sldId id="273" r:id="rId75"/>
    <p:sldId id="274" r:id="rId76"/>
    <p:sldId id="275" r:id="rId77"/>
    <p:sldId id="276" r:id="rId78"/>
    <p:sldId id="277" r:id="rId79"/>
    <p:sldId id="278" r:id="rId80"/>
    <p:sldId id="279" r:id="rId81"/>
    <p:sldId id="280" r:id="rId82"/>
    <p:sldId id="281" r:id="rId83"/>
    <p:sldId id="282" r:id="rId84"/>
    <p:sldId id="283" r:id="rId85"/>
    <p:sldId id="284" r:id="rId86"/>
    <p:sldId id="285" r:id="rId87"/>
    <p:sldId id="286" r:id="rId88"/>
    <p:sldId id="287" r:id="rId89"/>
    <p:sldId id="288" r:id="rId90"/>
  </p:sldIdLst>
  <p:sldSz cx="18288000" cy="10287000"/>
  <p:notesSz cx="6858000" cy="9144000"/>
  <p:embeddedFontLst>
    <p:embeddedFont>
      <p:font typeface="Jeepers" charset="1" panose="020000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Roboto" charset="1" panose="02000000000000000000"/>
      <p:regular r:id="rId11"/>
    </p:embeddedFont>
    <p:embeddedFont>
      <p:font typeface="Roboto Bold" charset="1" panose="02000000000000000000"/>
      <p:regular r:id="rId12"/>
    </p:embeddedFont>
    <p:embeddedFont>
      <p:font typeface="Roboto Italics" charset="1" panose="02000000000000000000"/>
      <p:regular r:id="rId13"/>
    </p:embeddedFont>
    <p:embeddedFont>
      <p:font typeface="Roboto Bold Italics" charset="1" panose="02000000000000000000"/>
      <p:regular r:id="rId14"/>
    </p:embeddedFont>
    <p:embeddedFont>
      <p:font typeface="Times New Roman" charset="1" panose="02030502070405020303"/>
      <p:regular r:id="rId15"/>
    </p:embeddedFont>
    <p:embeddedFont>
      <p:font typeface="Times New Roman Bold" charset="1" panose="02030802070405020303"/>
      <p:regular r:id="rId16"/>
    </p:embeddedFont>
    <p:embeddedFont>
      <p:font typeface="Times New Roman Italics" charset="1" panose="02030502070405090303"/>
      <p:regular r:id="rId17"/>
    </p:embeddedFont>
    <p:embeddedFont>
      <p:font typeface="Times New Roman Bold Italics" charset="1" panose="02030802070405090303"/>
      <p:regular r:id="rId18"/>
    </p:embeddedFont>
    <p:embeddedFont>
      <p:font typeface="Times New Roman Medium" charset="1" panose="02030502070405020303"/>
      <p:regular r:id="rId19"/>
    </p:embeddedFont>
    <p:embeddedFont>
      <p:font typeface="Times New Roman Medium Italics" charset="1" panose="02030502070405090303"/>
      <p:regular r:id="rId20"/>
    </p:embeddedFont>
    <p:embeddedFont>
      <p:font typeface="Times New Roman Semi-Bold" charset="1" panose="02030702070405020303"/>
      <p:regular r:id="rId21"/>
    </p:embeddedFont>
    <p:embeddedFont>
      <p:font typeface="Times New Roman Semi-Bold Italics" charset="1" panose="02030702070405090303"/>
      <p:regular r:id="rId22"/>
    </p:embeddedFont>
    <p:embeddedFont>
      <p:font typeface="Times New Roman Ultra-Bold" charset="1" panose="02030902070405020303"/>
      <p:regular r:id="rId23"/>
    </p:embeddedFont>
    <p:embeddedFont>
      <p:font typeface="Canva Sans" charset="1" panose="020B0503030501040103"/>
      <p:regular r:id="rId24"/>
    </p:embeddedFont>
    <p:embeddedFont>
      <p:font typeface="Canva Sans Bold" charset="1" panose="020B0803030501040103"/>
      <p:regular r:id="rId25"/>
    </p:embeddedFont>
    <p:embeddedFont>
      <p:font typeface="Canva Sans Italics" charset="1" panose="020B0503030501040103"/>
      <p:regular r:id="rId26"/>
    </p:embeddedFont>
    <p:embeddedFont>
      <p:font typeface="Canva Sans Bold Italics" charset="1" panose="020B0803030501040103"/>
      <p:regular r:id="rId27"/>
    </p:embeddedFont>
    <p:embeddedFont>
      <p:font typeface="Canva Sans Medium" charset="1" panose="020B0603030501040103"/>
      <p:regular r:id="rId28"/>
    </p:embeddedFont>
    <p:embeddedFont>
      <p:font typeface="Canva Sans Medium Italics" charset="1" panose="020B0603030501040103"/>
      <p:regular r:id="rId29"/>
    </p:embeddedFont>
    <p:embeddedFont>
      <p:font typeface="Lato" charset="1" panose="020F0502020204030203"/>
      <p:regular r:id="rId30"/>
    </p:embeddedFont>
    <p:embeddedFont>
      <p:font typeface="Lato Bold" charset="1" panose="020F0502020204030203"/>
      <p:regular r:id="rId31"/>
    </p:embeddedFont>
    <p:embeddedFont>
      <p:font typeface="Lato Italics" charset="1" panose="020F0502020204030203"/>
      <p:regular r:id="rId32"/>
    </p:embeddedFont>
    <p:embeddedFont>
      <p:font typeface="Lato Bold Italics" charset="1" panose="020F0502020204030203"/>
      <p:regular r:id="rId33"/>
    </p:embeddedFont>
    <p:embeddedFont>
      <p:font typeface="Lato Thin" charset="1" panose="020F0502020204030203"/>
      <p:regular r:id="rId34"/>
    </p:embeddedFont>
    <p:embeddedFont>
      <p:font typeface="Lato Thin Italics" charset="1" panose="020F0502020204030203"/>
      <p:regular r:id="rId35"/>
    </p:embeddedFont>
    <p:embeddedFont>
      <p:font typeface="Lato Light" charset="1" panose="020F0502020204030203"/>
      <p:regular r:id="rId36"/>
    </p:embeddedFont>
    <p:embeddedFont>
      <p:font typeface="Lato Light Italics" charset="1" panose="020F0502020204030203"/>
      <p:regular r:id="rId37"/>
    </p:embeddedFont>
    <p:embeddedFont>
      <p:font typeface="Lato Heavy" charset="1" panose="020F0502020204030203"/>
      <p:regular r:id="rId38"/>
    </p:embeddedFont>
    <p:embeddedFont>
      <p:font typeface="Lato Heavy Italics" charset="1" panose="020F0502020204030203"/>
      <p:regular r:id="rId39"/>
    </p:embeddedFont>
    <p:embeddedFont>
      <p:font typeface="Montserrat" charset="1" panose="00000500000000000000"/>
      <p:regular r:id="rId40"/>
    </p:embeddedFont>
    <p:embeddedFont>
      <p:font typeface="Montserrat Bold" charset="1" panose="00000800000000000000"/>
      <p:regular r:id="rId41"/>
    </p:embeddedFont>
    <p:embeddedFont>
      <p:font typeface="Montserrat Italics" charset="1" panose="00000500000000000000"/>
      <p:regular r:id="rId42"/>
    </p:embeddedFont>
    <p:embeddedFont>
      <p:font typeface="Montserrat Bold Italics" charset="1" panose="00000800000000000000"/>
      <p:regular r:id="rId43"/>
    </p:embeddedFont>
    <p:embeddedFont>
      <p:font typeface="Montserrat Thin" charset="1" panose="00000300000000000000"/>
      <p:regular r:id="rId44"/>
    </p:embeddedFont>
    <p:embeddedFont>
      <p:font typeface="Montserrat Thin Italics" charset="1" panose="00000300000000000000"/>
      <p:regular r:id="rId45"/>
    </p:embeddedFont>
    <p:embeddedFont>
      <p:font typeface="Montserrat Extra-Light" charset="1" panose="00000300000000000000"/>
      <p:regular r:id="rId46"/>
    </p:embeddedFont>
    <p:embeddedFont>
      <p:font typeface="Montserrat Extra-Light Italics" charset="1" panose="00000300000000000000"/>
      <p:regular r:id="rId47"/>
    </p:embeddedFont>
    <p:embeddedFont>
      <p:font typeface="Montserrat Light" charset="1" panose="00000400000000000000"/>
      <p:regular r:id="rId48"/>
    </p:embeddedFont>
    <p:embeddedFont>
      <p:font typeface="Montserrat Light Italics" charset="1" panose="00000400000000000000"/>
      <p:regular r:id="rId49"/>
    </p:embeddedFont>
    <p:embeddedFont>
      <p:font typeface="Montserrat Medium" charset="1" panose="00000600000000000000"/>
      <p:regular r:id="rId50"/>
    </p:embeddedFont>
    <p:embeddedFont>
      <p:font typeface="Montserrat Medium Italics" charset="1" panose="00000600000000000000"/>
      <p:regular r:id="rId51"/>
    </p:embeddedFont>
    <p:embeddedFont>
      <p:font typeface="Montserrat Semi-Bold" charset="1" panose="00000700000000000000"/>
      <p:regular r:id="rId52"/>
    </p:embeddedFont>
    <p:embeddedFont>
      <p:font typeface="Montserrat Semi-Bold Italics" charset="1" panose="00000700000000000000"/>
      <p:regular r:id="rId53"/>
    </p:embeddedFont>
    <p:embeddedFont>
      <p:font typeface="Montserrat Ultra-Bold" charset="1" panose="00000900000000000000"/>
      <p:regular r:id="rId54"/>
    </p:embeddedFont>
    <p:embeddedFont>
      <p:font typeface="Montserrat Ultra-Bold Italics" charset="1" panose="00000900000000000000"/>
      <p:regular r:id="rId55"/>
    </p:embeddedFont>
    <p:embeddedFont>
      <p:font typeface="Montserrat Heavy" charset="1" panose="00000A00000000000000"/>
      <p:regular r:id="rId56"/>
    </p:embeddedFont>
    <p:embeddedFont>
      <p:font typeface="Montserrat Heavy Italics" charset="1" panose="00000A00000000000000"/>
      <p:regular r:id="rId5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fonts/font56.fntdata" Type="http://schemas.openxmlformats.org/officeDocument/2006/relationships/font"/><Relationship Id="rId57" Target="fonts/font57.fntdata" Type="http://schemas.openxmlformats.org/officeDocument/2006/relationships/font"/><Relationship Id="rId58" Target="slides/slide1.xml" Type="http://schemas.openxmlformats.org/officeDocument/2006/relationships/slide"/><Relationship Id="rId59" Target="slides/slide2.xml" Type="http://schemas.openxmlformats.org/officeDocument/2006/relationships/slide"/><Relationship Id="rId6" Target="fonts/font6.fntdata" Type="http://schemas.openxmlformats.org/officeDocument/2006/relationships/font"/><Relationship Id="rId60" Target="slides/slide3.xml" Type="http://schemas.openxmlformats.org/officeDocument/2006/relationships/slide"/><Relationship Id="rId61" Target="slides/slide4.xml" Type="http://schemas.openxmlformats.org/officeDocument/2006/relationships/slide"/><Relationship Id="rId62" Target="slides/slide5.xml" Type="http://schemas.openxmlformats.org/officeDocument/2006/relationships/slide"/><Relationship Id="rId63" Target="slides/slide6.xml" Type="http://schemas.openxmlformats.org/officeDocument/2006/relationships/slide"/><Relationship Id="rId64" Target="slides/slide7.xml" Type="http://schemas.openxmlformats.org/officeDocument/2006/relationships/slide"/><Relationship Id="rId65" Target="slides/slide8.xml" Type="http://schemas.openxmlformats.org/officeDocument/2006/relationships/slide"/><Relationship Id="rId66" Target="slides/slide9.xml" Type="http://schemas.openxmlformats.org/officeDocument/2006/relationships/slide"/><Relationship Id="rId67" Target="slides/slide10.xml" Type="http://schemas.openxmlformats.org/officeDocument/2006/relationships/slide"/><Relationship Id="rId68" Target="slides/slide11.xml" Type="http://schemas.openxmlformats.org/officeDocument/2006/relationships/slide"/><Relationship Id="rId69" Target="slides/slide12.xml" Type="http://schemas.openxmlformats.org/officeDocument/2006/relationships/slide"/><Relationship Id="rId7" Target="fonts/font7.fntdata" Type="http://schemas.openxmlformats.org/officeDocument/2006/relationships/font"/><Relationship Id="rId70" Target="slides/slide13.xml" Type="http://schemas.openxmlformats.org/officeDocument/2006/relationships/slide"/><Relationship Id="rId71" Target="slides/slide14.xml" Type="http://schemas.openxmlformats.org/officeDocument/2006/relationships/slide"/><Relationship Id="rId72" Target="slides/slide15.xml" Type="http://schemas.openxmlformats.org/officeDocument/2006/relationships/slide"/><Relationship Id="rId73" Target="slides/slide16.xml" Type="http://schemas.openxmlformats.org/officeDocument/2006/relationships/slide"/><Relationship Id="rId74" Target="slides/slide17.xml" Type="http://schemas.openxmlformats.org/officeDocument/2006/relationships/slide"/><Relationship Id="rId75" Target="slides/slide18.xml" Type="http://schemas.openxmlformats.org/officeDocument/2006/relationships/slide"/><Relationship Id="rId76" Target="slides/slide19.xml" Type="http://schemas.openxmlformats.org/officeDocument/2006/relationships/slide"/><Relationship Id="rId77" Target="slides/slide20.xml" Type="http://schemas.openxmlformats.org/officeDocument/2006/relationships/slide"/><Relationship Id="rId78" Target="slides/slide21.xml" Type="http://schemas.openxmlformats.org/officeDocument/2006/relationships/slide"/><Relationship Id="rId79" Target="slides/slide22.xml" Type="http://schemas.openxmlformats.org/officeDocument/2006/relationships/slide"/><Relationship Id="rId8" Target="fonts/font8.fntdata" Type="http://schemas.openxmlformats.org/officeDocument/2006/relationships/font"/><Relationship Id="rId80" Target="slides/slide23.xml" Type="http://schemas.openxmlformats.org/officeDocument/2006/relationships/slide"/><Relationship Id="rId81" Target="slides/slide24.xml" Type="http://schemas.openxmlformats.org/officeDocument/2006/relationships/slide"/><Relationship Id="rId82" Target="slides/slide25.xml" Type="http://schemas.openxmlformats.org/officeDocument/2006/relationships/slide"/><Relationship Id="rId83" Target="slides/slide26.xml" Type="http://schemas.openxmlformats.org/officeDocument/2006/relationships/slide"/><Relationship Id="rId84" Target="slides/slide27.xml" Type="http://schemas.openxmlformats.org/officeDocument/2006/relationships/slide"/><Relationship Id="rId85" Target="slides/slide28.xml" Type="http://schemas.openxmlformats.org/officeDocument/2006/relationships/slide"/><Relationship Id="rId86" Target="slides/slide29.xml" Type="http://schemas.openxmlformats.org/officeDocument/2006/relationships/slide"/><Relationship Id="rId87" Target="slides/slide30.xml" Type="http://schemas.openxmlformats.org/officeDocument/2006/relationships/slide"/><Relationship Id="rId88" Target="slides/slide31.xml" Type="http://schemas.openxmlformats.org/officeDocument/2006/relationships/slide"/><Relationship Id="rId89" Target="slides/slide32.xml" Type="http://schemas.openxmlformats.org/officeDocument/2006/relationships/slide"/><Relationship Id="rId9" Target="fonts/font9.fntdata" Type="http://schemas.openxmlformats.org/officeDocument/2006/relationships/font"/><Relationship Id="rId90" Target="slides/slide33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Relationship Id="rId4" Target="../media/image25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9.png" Type="http://schemas.openxmlformats.org/officeDocument/2006/relationships/image"/><Relationship Id="rId8" Target="../media/image20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6.pn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31.pn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2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_rels/slide2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2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_rels/slide2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3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3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3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3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5000600" y="1010"/>
            <a:ext cx="3287400" cy="3287400"/>
            <a:chOff x="0" y="0"/>
            <a:chExt cx="4383200" cy="43832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83151" cy="4383151"/>
            </a:xfrm>
            <a:custGeom>
              <a:avLst/>
              <a:gdLst/>
              <a:ahLst/>
              <a:cxnLst/>
              <a:rect r="r" b="b" t="t" l="l"/>
              <a:pathLst>
                <a:path h="4383151" w="4383151">
                  <a:moveTo>
                    <a:pt x="0" y="0"/>
                  </a:moveTo>
                  <a:lnTo>
                    <a:pt x="4383151" y="0"/>
                  </a:lnTo>
                  <a:lnTo>
                    <a:pt x="0" y="4383151"/>
                  </a:ln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9050" y="980"/>
            <a:ext cx="10307410" cy="10268798"/>
          </a:xfrm>
          <a:custGeom>
            <a:avLst/>
            <a:gdLst/>
            <a:ahLst/>
            <a:cxnLst/>
            <a:rect r="r" b="b" t="t" l="l"/>
            <a:pathLst>
              <a:path h="10268798" w="10307410">
                <a:moveTo>
                  <a:pt x="0" y="0"/>
                </a:moveTo>
                <a:lnTo>
                  <a:pt x="10307410" y="0"/>
                </a:lnTo>
                <a:lnTo>
                  <a:pt x="10307410" y="10268798"/>
                </a:lnTo>
                <a:lnTo>
                  <a:pt x="0" y="10268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027786" y="365836"/>
            <a:ext cx="893990" cy="893990"/>
          </a:xfrm>
          <a:custGeom>
            <a:avLst/>
            <a:gdLst/>
            <a:ahLst/>
            <a:cxnLst/>
            <a:rect r="r" b="b" t="t" l="l"/>
            <a:pathLst>
              <a:path h="893990" w="893990">
                <a:moveTo>
                  <a:pt x="0" y="0"/>
                </a:moveTo>
                <a:lnTo>
                  <a:pt x="893990" y="0"/>
                </a:lnTo>
                <a:lnTo>
                  <a:pt x="893990" y="893990"/>
                </a:lnTo>
                <a:lnTo>
                  <a:pt x="0" y="8939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373451" y="2630046"/>
            <a:ext cx="11285624" cy="2369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81"/>
              </a:lnSpc>
            </a:pPr>
            <a:r>
              <a:rPr lang="en-US" sz="7318">
                <a:solidFill>
                  <a:srgbClr val="FFFFFF"/>
                </a:solidFill>
                <a:latin typeface="Times New Roman"/>
              </a:rPr>
              <a:t>Volume rendering via </a:t>
            </a:r>
          </a:p>
          <a:p>
            <a:pPr algn="l">
              <a:lnSpc>
                <a:spcPts val="8781"/>
              </a:lnSpc>
            </a:pPr>
            <a:r>
              <a:rPr lang="en-US" sz="7318">
                <a:solidFill>
                  <a:srgbClr val="FFFFFF"/>
                </a:solidFill>
                <a:latin typeface="Times New Roman"/>
              </a:rPr>
              <a:t>Data-parallel primitives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84315" y="7654468"/>
            <a:ext cx="7790466" cy="2007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By:</a:t>
            </a:r>
          </a:p>
          <a:p>
            <a:pPr algn="ctr">
              <a:lnSpc>
                <a:spcPts val="5348"/>
              </a:lnSpc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Dasari Charithambika (210302)</a:t>
            </a:r>
          </a:p>
          <a:p>
            <a:pPr algn="ctr">
              <a:lnSpc>
                <a:spcPts val="5348"/>
              </a:lnSpc>
              <a:spcBef>
                <a:spcPct val="0"/>
              </a:spcBef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Divya Gupta(210353)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88683" y="7250313"/>
            <a:ext cx="4884768" cy="2007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Course Instructors:</a:t>
            </a:r>
          </a:p>
          <a:p>
            <a:pPr algn="ctr">
              <a:lnSpc>
                <a:spcPts val="5348"/>
              </a:lnSpc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 Dr. Preeti Malakar</a:t>
            </a:r>
          </a:p>
          <a:p>
            <a:pPr algn="ctr">
              <a:lnSpc>
                <a:spcPts val="5348"/>
              </a:lnSpc>
              <a:spcBef>
                <a:spcPct val="0"/>
              </a:spcBef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Dr. Soumya Dutta.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58302" y="5086350"/>
            <a:ext cx="7469483" cy="994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</a:rPr>
              <a:t>M. Larsen, S. Labasan, P. Navrátil,</a:t>
            </a:r>
          </a:p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Canva Sans"/>
              </a:rPr>
              <a:t> J.S. Meredith, and H. Childs (2015)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6796" y="-76200"/>
            <a:ext cx="7741297" cy="655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3.Screen Space Transformation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12999" y="605785"/>
            <a:ext cx="15183600" cy="200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6260" indent="-413130" lvl="1">
              <a:lnSpc>
                <a:spcPts val="5357"/>
              </a:lnSpc>
              <a:buFont typeface="Arial"/>
              <a:buChar char="•"/>
            </a:pPr>
            <a:r>
              <a:rPr lang="en-US" sz="3827">
                <a:solidFill>
                  <a:srgbClr val="FFFFFF"/>
                </a:solidFill>
                <a:latin typeface="Canva Sans"/>
              </a:rPr>
              <a:t>Uses a Map primitive to transform the active tetrahedrons into screen space using the camera transform. </a:t>
            </a:r>
          </a:p>
          <a:p>
            <a:pPr marL="826260" indent="-413130" lvl="1">
              <a:lnSpc>
                <a:spcPts val="5357"/>
              </a:lnSpc>
              <a:buFont typeface="Arial"/>
              <a:buChar char="•"/>
            </a:pPr>
            <a:r>
              <a:rPr lang="en-US" sz="3827">
                <a:solidFill>
                  <a:srgbClr val="FFFFFF"/>
                </a:solidFill>
                <a:latin typeface="Canva Sans"/>
              </a:rPr>
              <a:t>The result of this phase is an array of m tetrahedrons.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-796567" y="2823153"/>
            <a:ext cx="5219132" cy="655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4.Sampling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66493" y="3516690"/>
            <a:ext cx="16343650" cy="5205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9213" indent="-399606" lvl="1">
              <a:lnSpc>
                <a:spcPts val="5182"/>
              </a:lnSpc>
              <a:buFont typeface="Arial"/>
              <a:buChar char="•"/>
            </a:pPr>
            <a:r>
              <a:rPr lang="en-US" sz="3701">
                <a:solidFill>
                  <a:srgbClr val="FFFFFF"/>
                </a:solidFill>
                <a:latin typeface="Canva Sans"/>
              </a:rPr>
              <a:t>Using the axis-aligned bounding box (AABB) , the sampler considers every possible pixel and depth that the cell could contribute to and extracts barycentric coordinates.</a:t>
            </a:r>
          </a:p>
          <a:p>
            <a:pPr marL="799213" indent="-399606" lvl="1">
              <a:lnSpc>
                <a:spcPts val="5182"/>
              </a:lnSpc>
              <a:buFont typeface="Arial"/>
              <a:buChar char="•"/>
            </a:pPr>
            <a:r>
              <a:rPr lang="en-US" sz="3701">
                <a:solidFill>
                  <a:srgbClr val="FFFFFF"/>
                </a:solidFill>
                <a:latin typeface="Canva Sans"/>
              </a:rPr>
              <a:t>An array containing pixel opacities serves as input. The sampling functor can use this data to make decisions, allowing it to potentially terminate sampling early, much like early ray termination.</a:t>
            </a:r>
          </a:p>
          <a:p>
            <a:pPr>
              <a:lnSpc>
                <a:spcPts val="5182"/>
              </a:lnSpc>
            </a:pPr>
          </a:p>
          <a:p>
            <a:pPr>
              <a:lnSpc>
                <a:spcPts val="518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-1633286" y="7634750"/>
            <a:ext cx="7741297" cy="655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5. Compositing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12999" y="8541467"/>
            <a:ext cx="16050638" cy="2684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6260" indent="-413130" lvl="1">
              <a:lnSpc>
                <a:spcPts val="5357"/>
              </a:lnSpc>
              <a:buFont typeface="Arial"/>
              <a:buChar char="•"/>
            </a:pPr>
            <a:r>
              <a:rPr lang="en-US" sz="3827">
                <a:solidFill>
                  <a:srgbClr val="FFFFFF"/>
                </a:solidFill>
                <a:latin typeface="Canva Sans"/>
              </a:rPr>
              <a:t>The functor uses the samples and pixel information to composite the color for that pixel, at least with the samples seen so far.</a:t>
            </a:r>
          </a:p>
          <a:p>
            <a:pPr>
              <a:lnSpc>
                <a:spcPts val="5357"/>
              </a:lnSpc>
            </a:pPr>
          </a:p>
          <a:p>
            <a:pPr>
              <a:lnSpc>
                <a:spcPts val="5357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6773934" y="102264"/>
            <a:ext cx="1514066" cy="953945"/>
            <a:chOff x="0" y="0"/>
            <a:chExt cx="2018754" cy="127192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373414" y="0"/>
              <a:ext cx="1271927" cy="1271927"/>
            </a:xfrm>
            <a:custGeom>
              <a:avLst/>
              <a:gdLst/>
              <a:ahLst/>
              <a:cxnLst/>
              <a:rect r="r" b="b" t="t" l="l"/>
              <a:pathLst>
                <a:path h="1271927" w="1271927">
                  <a:moveTo>
                    <a:pt x="0" y="0"/>
                  </a:moveTo>
                  <a:lnTo>
                    <a:pt x="1271926" y="0"/>
                  </a:lnTo>
                  <a:lnTo>
                    <a:pt x="1271926" y="1271927"/>
                  </a:lnTo>
                  <a:lnTo>
                    <a:pt x="0" y="12719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260373"/>
              <a:ext cx="2018754" cy="6686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35"/>
                </a:lnSpc>
                <a:spcBef>
                  <a:spcPct val="0"/>
                </a:spcBef>
              </a:pPr>
              <a:r>
                <a:rPr lang="en-US" sz="3025">
                  <a:solidFill>
                    <a:srgbClr val="FFFFFF"/>
                  </a:solidFill>
                  <a:latin typeface="Canva Sans"/>
                </a:rPr>
                <a:t>10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257144"/>
            <a:ext cx="1397850" cy="1369314"/>
          </a:xfrm>
          <a:custGeom>
            <a:avLst/>
            <a:gdLst/>
            <a:ahLst/>
            <a:cxnLst/>
            <a:rect r="r" b="b" t="t" l="l"/>
            <a:pathLst>
              <a:path h="1369314" w="1397850">
                <a:moveTo>
                  <a:pt x="0" y="0"/>
                </a:moveTo>
                <a:lnTo>
                  <a:pt x="1397850" y="0"/>
                </a:lnTo>
                <a:lnTo>
                  <a:pt x="1397850" y="1369314"/>
                </a:lnTo>
                <a:lnTo>
                  <a:pt x="0" y="13693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13689" y="221926"/>
            <a:ext cx="7276240" cy="9843149"/>
          </a:xfrm>
          <a:custGeom>
            <a:avLst/>
            <a:gdLst/>
            <a:ahLst/>
            <a:cxnLst/>
            <a:rect r="r" b="b" t="t" l="l"/>
            <a:pathLst>
              <a:path h="9843149" w="7276240">
                <a:moveTo>
                  <a:pt x="0" y="0"/>
                </a:moveTo>
                <a:lnTo>
                  <a:pt x="7276241" y="0"/>
                </a:lnTo>
                <a:lnTo>
                  <a:pt x="7276241" y="9843148"/>
                </a:lnTo>
                <a:lnTo>
                  <a:pt x="0" y="98431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05" t="-860" r="-1753" b="-86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82377" y="4743586"/>
            <a:ext cx="7345158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u="sng">
                <a:solidFill>
                  <a:srgbClr val="FFFFFF"/>
                </a:solidFill>
                <a:latin typeface="Lato"/>
              </a:rPr>
              <a:t>Data-Parallel Primitives Pseudocode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8575" y="0"/>
            <a:ext cx="2616726" cy="2562361"/>
          </a:xfrm>
          <a:custGeom>
            <a:avLst/>
            <a:gdLst/>
            <a:ahLst/>
            <a:cxnLst/>
            <a:rect r="r" b="b" t="t" l="l"/>
            <a:pathLst>
              <a:path h="2562361" w="2616726">
                <a:moveTo>
                  <a:pt x="0" y="0"/>
                </a:moveTo>
                <a:lnTo>
                  <a:pt x="2616726" y="0"/>
                </a:lnTo>
                <a:lnTo>
                  <a:pt x="2616726" y="2562361"/>
                </a:lnTo>
                <a:lnTo>
                  <a:pt x="0" y="2562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964743" y="194975"/>
            <a:ext cx="1323257" cy="833725"/>
            <a:chOff x="0" y="0"/>
            <a:chExt cx="1764342" cy="11116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26355" y="0"/>
              <a:ext cx="1111633" cy="1111633"/>
            </a:xfrm>
            <a:custGeom>
              <a:avLst/>
              <a:gdLst/>
              <a:ahLst/>
              <a:cxnLst/>
              <a:rect r="r" b="b" t="t" l="l"/>
              <a:pathLst>
                <a:path h="1111633" w="1111633">
                  <a:moveTo>
                    <a:pt x="0" y="0"/>
                  </a:moveTo>
                  <a:lnTo>
                    <a:pt x="1111632" y="0"/>
                  </a:lnTo>
                  <a:lnTo>
                    <a:pt x="1111632" y="1111633"/>
                  </a:lnTo>
                  <a:lnTo>
                    <a:pt x="0" y="1111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220358"/>
              <a:ext cx="1764342" cy="5916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01"/>
                </a:lnSpc>
                <a:spcBef>
                  <a:spcPct val="0"/>
                </a:spcBef>
              </a:pPr>
              <a:r>
                <a:rPr lang="en-US" sz="2643">
                  <a:solidFill>
                    <a:srgbClr val="FFFFFF"/>
                  </a:solidFill>
                  <a:latin typeface="Canva Sans"/>
                </a:rPr>
                <a:t>11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0862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33207" y="3162442"/>
            <a:ext cx="15183600" cy="6522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22984" indent="-361492" lvl="1">
              <a:lnSpc>
                <a:spcPts val="4688"/>
              </a:lnSpc>
              <a:buFont typeface="Arial"/>
              <a:buChar char="•"/>
            </a:pPr>
            <a:r>
              <a:rPr lang="en-US" sz="3348">
                <a:solidFill>
                  <a:srgbClr val="FFFFFF"/>
                </a:solidFill>
                <a:latin typeface="Canva Sans"/>
              </a:rPr>
              <a:t> </a:t>
            </a:r>
            <a:r>
              <a:rPr lang="en-US" sz="3348">
                <a:solidFill>
                  <a:srgbClr val="FFFFFF"/>
                </a:solidFill>
                <a:latin typeface="Canva Sans Bold"/>
              </a:rPr>
              <a:t>CPU1</a:t>
            </a:r>
            <a:r>
              <a:rPr lang="en-US" sz="3348">
                <a:solidFill>
                  <a:srgbClr val="FFFFFF"/>
                </a:solidFill>
                <a:latin typeface="Canva Sans"/>
              </a:rPr>
              <a:t>: NERSC’s Edison machine, where each node contains two Intel “Ivy Bridge" processors, and each processor contains 12 cores, running at 2.4 GHz. Each node contains 64 GB of memory.</a:t>
            </a:r>
          </a:p>
          <a:p>
            <a:pPr marL="722984" indent="-361492" lvl="1">
              <a:lnSpc>
                <a:spcPts val="4688"/>
              </a:lnSpc>
              <a:buFont typeface="Arial"/>
              <a:buChar char="•"/>
            </a:pPr>
            <a:r>
              <a:rPr lang="en-US" sz="3348">
                <a:solidFill>
                  <a:srgbClr val="FFFFFF"/>
                </a:solidFill>
                <a:latin typeface="Canva Sans"/>
              </a:rPr>
              <a:t> </a:t>
            </a:r>
            <a:r>
              <a:rPr lang="en-US" sz="3348">
                <a:solidFill>
                  <a:srgbClr val="FFFFFF"/>
                </a:solidFill>
                <a:latin typeface="Canva Sans Bold"/>
              </a:rPr>
              <a:t>CPU2</a:t>
            </a:r>
            <a:r>
              <a:rPr lang="en-US" sz="3348">
                <a:solidFill>
                  <a:srgbClr val="FFFFFF"/>
                </a:solidFill>
                <a:latin typeface="Canva Sans"/>
              </a:rPr>
              <a:t>: the same configuration as CPU1, but using only one of the 24 cores.</a:t>
            </a:r>
          </a:p>
          <a:p>
            <a:pPr marL="722984" indent="-361492" lvl="1">
              <a:lnSpc>
                <a:spcPts val="4688"/>
              </a:lnSpc>
              <a:buFont typeface="Arial"/>
              <a:buChar char="•"/>
            </a:pPr>
            <a:r>
              <a:rPr lang="en-US" sz="3348">
                <a:solidFill>
                  <a:srgbClr val="FFFFFF"/>
                </a:solidFill>
                <a:latin typeface="Canva Sans Bold"/>
              </a:rPr>
              <a:t>CPU3</a:t>
            </a:r>
            <a:r>
              <a:rPr lang="en-US" sz="3348">
                <a:solidFill>
                  <a:srgbClr val="FFFFFF"/>
                </a:solidFill>
                <a:latin typeface="Canva Sans"/>
              </a:rPr>
              <a:t>: An Intel i7 4770K with 4 hyper-threaded cores (8 virtual cores total) running at 3.5GHz, and with 32 GB of memory.</a:t>
            </a:r>
          </a:p>
          <a:p>
            <a:pPr marL="722984" indent="-361492" lvl="1">
              <a:lnSpc>
                <a:spcPts val="4688"/>
              </a:lnSpc>
              <a:buFont typeface="Arial"/>
              <a:buChar char="•"/>
            </a:pPr>
            <a:r>
              <a:rPr lang="en-US" sz="3348">
                <a:solidFill>
                  <a:srgbClr val="FFFFFF"/>
                </a:solidFill>
                <a:latin typeface="Canva Sans Bold"/>
              </a:rPr>
              <a:t>GPU1</a:t>
            </a:r>
            <a:r>
              <a:rPr lang="en-US" sz="3348">
                <a:solidFill>
                  <a:srgbClr val="FFFFFF"/>
                </a:solidFill>
                <a:latin typeface="Canva Sans"/>
              </a:rPr>
              <a:t>: An NVIDIA GTX Titan Black (Kepler architecture) with 2,880 CUDA cores running at 889 MHz, and with 6 GB of memory</a:t>
            </a:r>
          </a:p>
          <a:p>
            <a:pPr>
              <a:lnSpc>
                <a:spcPts val="4688"/>
              </a:lnSpc>
            </a:pPr>
          </a:p>
          <a:p>
            <a:pPr algn="ctr">
              <a:lnSpc>
                <a:spcPts val="4688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859182" y="1806588"/>
            <a:ext cx="6993434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68004" indent="-434002" lvl="1">
              <a:lnSpc>
                <a:spcPts val="5628"/>
              </a:lnSpc>
              <a:spcBef>
                <a:spcPct val="0"/>
              </a:spcBef>
              <a:buFont typeface="Arial"/>
              <a:buChar char="•"/>
            </a:pPr>
            <a:r>
              <a:rPr lang="en-US" sz="4020">
                <a:solidFill>
                  <a:srgbClr val="FFFFFF"/>
                </a:solidFill>
                <a:latin typeface="Canva Sans Bold"/>
              </a:rPr>
              <a:t>Hardware Architectures: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88911" y="363738"/>
            <a:ext cx="5733976" cy="771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28"/>
              </a:lnSpc>
              <a:spcBef>
                <a:spcPct val="0"/>
              </a:spcBef>
            </a:pPr>
            <a:r>
              <a:rPr lang="en-US" sz="4520">
                <a:solidFill>
                  <a:srgbClr val="A84747"/>
                </a:solidFill>
                <a:latin typeface="Canva Sans Bold"/>
              </a:rPr>
              <a:t> Our Testing Options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749200" y="165216"/>
            <a:ext cx="1538800" cy="969529"/>
            <a:chOff x="0" y="0"/>
            <a:chExt cx="2051734" cy="129270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79514" y="0"/>
              <a:ext cx="1292705" cy="1292705"/>
            </a:xfrm>
            <a:custGeom>
              <a:avLst/>
              <a:gdLst/>
              <a:ahLst/>
              <a:cxnLst/>
              <a:rect r="r" b="b" t="t" l="l"/>
              <a:pathLst>
                <a:path h="1292705" w="1292705">
                  <a:moveTo>
                    <a:pt x="0" y="0"/>
                  </a:moveTo>
                  <a:lnTo>
                    <a:pt x="1292706" y="0"/>
                  </a:lnTo>
                  <a:lnTo>
                    <a:pt x="1292706" y="1292705"/>
                  </a:lnTo>
                  <a:lnTo>
                    <a:pt x="0" y="12927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265561"/>
              <a:ext cx="2051734" cy="6786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04"/>
                </a:lnSpc>
                <a:spcBef>
                  <a:spcPct val="0"/>
                </a:spcBef>
              </a:pPr>
              <a:r>
                <a:rPr lang="en-US" sz="3074">
                  <a:solidFill>
                    <a:srgbClr val="FFFFFF"/>
                  </a:solidFill>
                  <a:latin typeface="Canva Sans"/>
                </a:rPr>
                <a:t>12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0862"/>
            <a:ext cx="1826903" cy="1788948"/>
          </a:xfrm>
          <a:custGeom>
            <a:avLst/>
            <a:gdLst/>
            <a:ahLst/>
            <a:cxnLst/>
            <a:rect r="r" b="b" t="t" l="l"/>
            <a:pathLst>
              <a:path h="1788948" w="1826903">
                <a:moveTo>
                  <a:pt x="0" y="0"/>
                </a:moveTo>
                <a:lnTo>
                  <a:pt x="1826903" y="0"/>
                </a:lnTo>
                <a:lnTo>
                  <a:pt x="1826903" y="1788948"/>
                </a:lnTo>
                <a:lnTo>
                  <a:pt x="0" y="17889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99794" y="1601107"/>
            <a:ext cx="15398294" cy="5389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4825" indent="-412412" lvl="1">
              <a:lnSpc>
                <a:spcPts val="5348"/>
              </a:lnSpc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Enzo-1M: a cosmology data set. This data set was natively on a rectilinear grid, which was then decomposed into tetrahedrons. The total number of tetrahedrons - 1.31 million.</a:t>
            </a:r>
          </a:p>
          <a:p>
            <a:pPr marL="824825" indent="-412412" lvl="1">
              <a:lnSpc>
                <a:spcPts val="5348"/>
              </a:lnSpc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Enzo-10M: a 10.5 million tetrahedron version of Enzo1M.</a:t>
            </a:r>
          </a:p>
          <a:p>
            <a:pPr marL="824825" indent="-412412" lvl="1">
              <a:lnSpc>
                <a:spcPts val="5348"/>
              </a:lnSpc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Nek5000: a 50 million tetrahedron unstructured mesh from a  thermal hydraulics simulation. </a:t>
            </a:r>
          </a:p>
          <a:p>
            <a:pPr marL="824825" indent="-412412" lvl="1">
              <a:lnSpc>
                <a:spcPts val="5348"/>
              </a:lnSpc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Enzo-80M: an 83.9 million tetrahedron version of Enzo1M.</a:t>
            </a:r>
          </a:p>
          <a:p>
            <a:pPr>
              <a:lnSpc>
                <a:spcPts val="5348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9144000" y="6325113"/>
            <a:ext cx="8579409" cy="2263663"/>
          </a:xfrm>
          <a:custGeom>
            <a:avLst/>
            <a:gdLst/>
            <a:ahLst/>
            <a:cxnLst/>
            <a:rect r="r" b="b" t="t" l="l"/>
            <a:pathLst>
              <a:path h="2263663" w="8579409">
                <a:moveTo>
                  <a:pt x="0" y="0"/>
                </a:moveTo>
                <a:lnTo>
                  <a:pt x="8579409" y="0"/>
                </a:lnTo>
                <a:lnTo>
                  <a:pt x="8579409" y="2263663"/>
                </a:lnTo>
                <a:lnTo>
                  <a:pt x="0" y="22636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69" t="-11918" r="-6951" b="-4362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35221" y="589040"/>
            <a:ext cx="3247876" cy="685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8"/>
              </a:lnSpc>
              <a:spcBef>
                <a:spcPct val="0"/>
              </a:spcBef>
            </a:pPr>
            <a:r>
              <a:rPr lang="en-US" sz="4120">
                <a:solidFill>
                  <a:srgbClr val="FFFFFF"/>
                </a:solidFill>
                <a:latin typeface="Canva Sans Bold"/>
              </a:rPr>
              <a:t>2. </a:t>
            </a:r>
            <a:r>
              <a:rPr lang="en-US" sz="4120">
                <a:solidFill>
                  <a:srgbClr val="FFFFFF"/>
                </a:solidFill>
                <a:latin typeface="Canva Sans Bold"/>
              </a:rPr>
              <a:t>Data Sets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26903" y="7065091"/>
            <a:ext cx="4664869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8"/>
              </a:lnSpc>
              <a:spcBef>
                <a:spcPct val="0"/>
              </a:spcBef>
            </a:pPr>
            <a:r>
              <a:rPr lang="en-US" sz="4020">
                <a:solidFill>
                  <a:srgbClr val="FFFFFF"/>
                </a:solidFill>
                <a:latin typeface="Canva Sans Bold"/>
              </a:rPr>
              <a:t>3. Camera position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4954" y="8554344"/>
            <a:ext cx="15438091" cy="1331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48"/>
              </a:lnSpc>
              <a:spcBef>
                <a:spcPct val="0"/>
              </a:spcBef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V</a:t>
            </a:r>
            <a:r>
              <a:rPr lang="en-US" sz="3820">
                <a:solidFill>
                  <a:srgbClr val="FFFFFF"/>
                </a:solidFill>
                <a:latin typeface="Canva Sans"/>
              </a:rPr>
              <a:t>olume renderings for these data sets, including the zoomed out and zoom in camera positions.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605991" y="214228"/>
            <a:ext cx="1609387" cy="1014003"/>
            <a:chOff x="0" y="0"/>
            <a:chExt cx="2145850" cy="135200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396923" y="0"/>
              <a:ext cx="1352004" cy="1352004"/>
            </a:xfrm>
            <a:custGeom>
              <a:avLst/>
              <a:gdLst/>
              <a:ahLst/>
              <a:cxnLst/>
              <a:rect r="r" b="b" t="t" l="l"/>
              <a:pathLst>
                <a:path h="1352004" w="1352004">
                  <a:moveTo>
                    <a:pt x="0" y="0"/>
                  </a:moveTo>
                  <a:lnTo>
                    <a:pt x="1352004" y="0"/>
                  </a:lnTo>
                  <a:lnTo>
                    <a:pt x="1352004" y="1352004"/>
                  </a:lnTo>
                  <a:lnTo>
                    <a:pt x="0" y="13520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270839"/>
              <a:ext cx="2145850" cy="7167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1"/>
                </a:lnSpc>
                <a:spcBef>
                  <a:spcPct val="0"/>
                </a:spcBef>
              </a:pPr>
              <a:r>
                <a:rPr lang="en-US" sz="3215">
                  <a:solidFill>
                    <a:srgbClr val="FFFFFF"/>
                  </a:solidFill>
                  <a:latin typeface="Canva Sans"/>
                </a:rPr>
                <a:t>13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0862"/>
            <a:ext cx="1826903" cy="1788948"/>
          </a:xfrm>
          <a:custGeom>
            <a:avLst/>
            <a:gdLst/>
            <a:ahLst/>
            <a:cxnLst/>
            <a:rect r="r" b="b" t="t" l="l"/>
            <a:pathLst>
              <a:path h="1788948" w="1826903">
                <a:moveTo>
                  <a:pt x="0" y="0"/>
                </a:moveTo>
                <a:lnTo>
                  <a:pt x="1826903" y="0"/>
                </a:lnTo>
                <a:lnTo>
                  <a:pt x="1826903" y="1788948"/>
                </a:lnTo>
                <a:lnTo>
                  <a:pt x="0" y="17889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75616" y="714968"/>
            <a:ext cx="7256413" cy="685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8"/>
              </a:lnSpc>
              <a:spcBef>
                <a:spcPct val="0"/>
              </a:spcBef>
            </a:pPr>
            <a:r>
              <a:rPr lang="en-US" sz="4120">
                <a:solidFill>
                  <a:srgbClr val="FFFFFF"/>
                </a:solidFill>
                <a:latin typeface="Canva Sans Bold"/>
              </a:rPr>
              <a:t>Performance Measurements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3452" y="2020010"/>
            <a:ext cx="15214215" cy="19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01"/>
              </a:lnSpc>
              <a:spcBef>
                <a:spcPct val="0"/>
              </a:spcBef>
            </a:pPr>
            <a:r>
              <a:rPr lang="en-US" sz="3643">
                <a:solidFill>
                  <a:srgbClr val="FFFFFF"/>
                </a:solidFill>
                <a:latin typeface="Canva Sans"/>
              </a:rPr>
              <a:t>O</a:t>
            </a:r>
            <a:r>
              <a:rPr lang="en-US" sz="3643">
                <a:solidFill>
                  <a:srgbClr val="FFFFFF"/>
                </a:solidFill>
                <a:latin typeface="Canva Sans"/>
              </a:rPr>
              <a:t>n </a:t>
            </a:r>
            <a:r>
              <a:rPr lang="en-US" sz="3643">
                <a:solidFill>
                  <a:srgbClr val="FFFFFF"/>
                </a:solidFill>
                <a:latin typeface="Canva Sans Bold"/>
              </a:rPr>
              <a:t>CPU1</a:t>
            </a:r>
            <a:r>
              <a:rPr lang="en-US" sz="3643">
                <a:solidFill>
                  <a:srgbClr val="FFFFFF"/>
                </a:solidFill>
                <a:latin typeface="Canva Sans"/>
              </a:rPr>
              <a:t>, we enabled </a:t>
            </a:r>
            <a:r>
              <a:rPr lang="en-US" sz="3643">
                <a:solidFill>
                  <a:srgbClr val="FFFFFF"/>
                </a:solidFill>
                <a:latin typeface="Canva Sans Bold"/>
              </a:rPr>
              <a:t>PAPI(Performance application programming interface)</a:t>
            </a:r>
            <a:r>
              <a:rPr lang="en-US" sz="3643">
                <a:solidFill>
                  <a:srgbClr val="FFFFFF"/>
                </a:solidFill>
                <a:latin typeface="Canva Sans"/>
              </a:rPr>
              <a:t> performance counters to measure the total instructions executed and total cycles during each phase of the algorithm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3452" y="4575403"/>
            <a:ext cx="15214215" cy="18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68"/>
              </a:lnSpc>
              <a:spcBef>
                <a:spcPct val="0"/>
              </a:spcBef>
            </a:pPr>
            <a:r>
              <a:rPr lang="en-US" sz="3620">
                <a:solidFill>
                  <a:srgbClr val="FFFFFF"/>
                </a:solidFill>
                <a:latin typeface="Canva Sans"/>
              </a:rPr>
              <a:t>on </a:t>
            </a:r>
            <a:r>
              <a:rPr lang="en-US" sz="3620">
                <a:solidFill>
                  <a:srgbClr val="FFFFFF"/>
                </a:solidFill>
                <a:latin typeface="Canva Sans Bold"/>
              </a:rPr>
              <a:t>GPU1</a:t>
            </a:r>
            <a:r>
              <a:rPr lang="en-US" sz="3620">
                <a:solidFill>
                  <a:srgbClr val="FFFFFF"/>
                </a:solidFill>
                <a:latin typeface="Canva Sans"/>
              </a:rPr>
              <a:t>, the nvprof profiler  was used to measure total instructions issued, instructions executed, total cycles, registers per thread, and achieved occupancy.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278152"/>
            <a:ext cx="15098967" cy="1251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68"/>
              </a:lnSpc>
              <a:spcBef>
                <a:spcPct val="0"/>
              </a:spcBef>
            </a:pPr>
            <a:r>
              <a:rPr lang="en-US" sz="3620">
                <a:solidFill>
                  <a:srgbClr val="FFFFFF"/>
                </a:solidFill>
                <a:latin typeface="Canva Sans"/>
              </a:rPr>
              <a:t>For each of the community standards, we used that software’s built-in timing infrastructure.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839906" y="178885"/>
            <a:ext cx="1448094" cy="912379"/>
            <a:chOff x="0" y="0"/>
            <a:chExt cx="1930792" cy="121650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57143" y="0"/>
              <a:ext cx="1216505" cy="1216505"/>
            </a:xfrm>
            <a:custGeom>
              <a:avLst/>
              <a:gdLst/>
              <a:ahLst/>
              <a:cxnLst/>
              <a:rect r="r" b="b" t="t" l="l"/>
              <a:pathLst>
                <a:path h="1216505" w="1216505">
                  <a:moveTo>
                    <a:pt x="0" y="0"/>
                  </a:moveTo>
                  <a:lnTo>
                    <a:pt x="1216506" y="0"/>
                  </a:lnTo>
                  <a:lnTo>
                    <a:pt x="1216506" y="1216505"/>
                  </a:lnTo>
                  <a:lnTo>
                    <a:pt x="0" y="12165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246538"/>
              <a:ext cx="1930792" cy="6420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50"/>
                </a:lnSpc>
                <a:spcBef>
                  <a:spcPct val="0"/>
                </a:spcBef>
              </a:pPr>
              <a:r>
                <a:rPr lang="en-US" sz="2893">
                  <a:solidFill>
                    <a:srgbClr val="FFFFFF"/>
                  </a:solidFill>
                  <a:latin typeface="Canva Sans"/>
                </a:rPr>
                <a:t>14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0862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838563" y="624700"/>
            <a:ext cx="6042750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u="sng">
                <a:solidFill>
                  <a:srgbClr val="FFFFFF"/>
                </a:solidFill>
                <a:latin typeface="Montserrat"/>
              </a:rPr>
              <a:t>Study 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28768" y="2389103"/>
            <a:ext cx="3293864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FFFFFF"/>
                </a:solidFill>
                <a:latin typeface="Canva Sans Bold"/>
              </a:rPr>
              <a:t>Configuration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57789" y="3295248"/>
            <a:ext cx="13691948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FFFFFF"/>
                </a:solidFill>
                <a:latin typeface="Canva Sans"/>
              </a:rPr>
              <a:t>Our study consisted of two rounds and 56 total tests.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57789" y="4439776"/>
            <a:ext cx="16771768" cy="5389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53"/>
              </a:lnSpc>
            </a:pPr>
            <a:r>
              <a:rPr lang="en-US" sz="3824">
                <a:solidFill>
                  <a:srgbClr val="FFFFFF"/>
                </a:solidFill>
                <a:latin typeface="Canva Sans"/>
              </a:rPr>
              <a:t>Round-1: Evaluation of Data-Parallel Primitives</a:t>
            </a:r>
          </a:p>
          <a:p>
            <a:pPr>
              <a:lnSpc>
                <a:spcPts val="5353"/>
              </a:lnSpc>
            </a:pPr>
          </a:p>
          <a:p>
            <a:pPr>
              <a:lnSpc>
                <a:spcPts val="5353"/>
              </a:lnSpc>
            </a:pPr>
            <a:r>
              <a:rPr lang="en-US" sz="3824">
                <a:solidFill>
                  <a:srgbClr val="FFFFFF"/>
                </a:solidFill>
                <a:latin typeface="Canva Sans"/>
              </a:rPr>
              <a:t> This round was designed to better understand the basic performance of our volume renderer. It varied three factors</a:t>
            </a:r>
          </a:p>
          <a:p>
            <a:pPr marL="825607" indent="-412803" lvl="1">
              <a:lnSpc>
                <a:spcPts val="5353"/>
              </a:lnSpc>
              <a:buFont typeface="Arial"/>
              <a:buChar char="•"/>
            </a:pPr>
            <a:r>
              <a:rPr lang="en-US" sz="3824">
                <a:solidFill>
                  <a:srgbClr val="FFFFFF"/>
                </a:solidFill>
                <a:latin typeface="Canva Sans"/>
              </a:rPr>
              <a:t> Hardware architecture (CPU and GPU): 2 options </a:t>
            </a:r>
          </a:p>
          <a:p>
            <a:pPr marL="825607" indent="-412803" lvl="1">
              <a:lnSpc>
                <a:spcPts val="5353"/>
              </a:lnSpc>
              <a:buFont typeface="Arial"/>
              <a:buChar char="•"/>
            </a:pPr>
            <a:r>
              <a:rPr lang="en-US" sz="3824">
                <a:solidFill>
                  <a:srgbClr val="FFFFFF"/>
                </a:solidFill>
                <a:latin typeface="Canva Sans"/>
              </a:rPr>
              <a:t>Data set: 4 options </a:t>
            </a:r>
          </a:p>
          <a:p>
            <a:pPr marL="825607" indent="-412803" lvl="1">
              <a:lnSpc>
                <a:spcPts val="5353"/>
              </a:lnSpc>
              <a:buFont typeface="Arial"/>
              <a:buChar char="•"/>
            </a:pPr>
            <a:r>
              <a:rPr lang="en-US" sz="3824">
                <a:solidFill>
                  <a:srgbClr val="FFFFFF"/>
                </a:solidFill>
                <a:latin typeface="Canva Sans"/>
              </a:rPr>
              <a:t>Camera position (zoomed in and zoomed out): 2 options</a:t>
            </a:r>
          </a:p>
          <a:p>
            <a:pPr>
              <a:lnSpc>
                <a:spcPts val="5353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6877366" y="198373"/>
            <a:ext cx="1410634" cy="888777"/>
            <a:chOff x="0" y="0"/>
            <a:chExt cx="1880845" cy="118503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47905" y="0"/>
              <a:ext cx="1185036" cy="1185036"/>
            </a:xfrm>
            <a:custGeom>
              <a:avLst/>
              <a:gdLst/>
              <a:ahLst/>
              <a:cxnLst/>
              <a:rect r="r" b="b" t="t" l="l"/>
              <a:pathLst>
                <a:path h="1185036" w="1185036">
                  <a:moveTo>
                    <a:pt x="0" y="0"/>
                  </a:moveTo>
                  <a:lnTo>
                    <a:pt x="1185036" y="0"/>
                  </a:lnTo>
                  <a:lnTo>
                    <a:pt x="1185036" y="1185036"/>
                  </a:lnTo>
                  <a:lnTo>
                    <a:pt x="0" y="11850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248207"/>
              <a:ext cx="1880845" cy="6173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45"/>
                </a:lnSpc>
                <a:spcBef>
                  <a:spcPct val="0"/>
                </a:spcBef>
              </a:pPr>
              <a:r>
                <a:rPr lang="en-US" sz="2818">
                  <a:solidFill>
                    <a:srgbClr val="FFFFFF"/>
                  </a:solidFill>
                  <a:latin typeface="Canva Sans"/>
                </a:rPr>
                <a:t>15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55535" y="1158815"/>
            <a:ext cx="4979194" cy="752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u="sng">
                <a:solidFill>
                  <a:srgbClr val="FFFFFF"/>
                </a:solidFill>
                <a:latin typeface="Canva Sans Bold"/>
              </a:rPr>
              <a:t>CPU Performance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96283" y="2339915"/>
            <a:ext cx="17250406" cy="702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57425" indent="-428713" lvl="1">
              <a:lnSpc>
                <a:spcPts val="5559"/>
              </a:lnSpc>
              <a:buFont typeface="Arial"/>
              <a:buChar char="•"/>
            </a:pPr>
            <a:r>
              <a:rPr lang="en-US" sz="3971">
                <a:solidFill>
                  <a:srgbClr val="FFFFFF"/>
                </a:solidFill>
                <a:latin typeface="Canva Sans"/>
              </a:rPr>
              <a:t>As the data size grows, the overall time also goes up.</a:t>
            </a:r>
          </a:p>
          <a:p>
            <a:pPr algn="just" marL="857425" indent="-428713" lvl="1">
              <a:lnSpc>
                <a:spcPts val="5559"/>
              </a:lnSpc>
              <a:buFont typeface="Arial"/>
              <a:buChar char="•"/>
            </a:pPr>
            <a:r>
              <a:rPr lang="en-US" sz="3971">
                <a:solidFill>
                  <a:srgbClr val="FFFFFF"/>
                </a:solidFill>
                <a:latin typeface="Canva Sans"/>
              </a:rPr>
              <a:t>The amount of work is proportional to the number of samples, as well as the number of cells.</a:t>
            </a:r>
          </a:p>
          <a:p>
            <a:pPr algn="just" marL="857425" indent="-428713" lvl="1">
              <a:lnSpc>
                <a:spcPts val="5559"/>
              </a:lnSpc>
              <a:buFont typeface="Arial"/>
              <a:buChar char="•"/>
            </a:pPr>
            <a:r>
              <a:rPr lang="en-US" sz="3971">
                <a:solidFill>
                  <a:srgbClr val="FFFFFF"/>
                </a:solidFill>
                <a:latin typeface="Canva Sans"/>
              </a:rPr>
              <a:t>In small data sets like Enzo-1M, the extraction of the samples dominates the overhead for handling each cell.</a:t>
            </a:r>
          </a:p>
          <a:p>
            <a:pPr algn="just" marL="857425" indent="-428713" lvl="1">
              <a:lnSpc>
                <a:spcPts val="5559"/>
              </a:lnSpc>
              <a:buFont typeface="Arial"/>
              <a:buChar char="•"/>
            </a:pPr>
            <a:r>
              <a:rPr lang="en-US" sz="3971">
                <a:solidFill>
                  <a:srgbClr val="FFFFFF"/>
                </a:solidFill>
                <a:latin typeface="Canva Sans"/>
              </a:rPr>
              <a:t>For Enzo-80M, the sampling time is nearly the same for both camera positions</a:t>
            </a:r>
          </a:p>
          <a:p>
            <a:pPr algn="just" marL="857425" indent="-428713" lvl="1">
              <a:lnSpc>
                <a:spcPts val="5559"/>
              </a:lnSpc>
              <a:spcBef>
                <a:spcPct val="0"/>
              </a:spcBef>
              <a:buFont typeface="Arial"/>
              <a:buChar char="•"/>
            </a:pPr>
            <a:r>
              <a:rPr lang="en-US" sz="3971">
                <a:solidFill>
                  <a:srgbClr val="FFFFFF"/>
                </a:solidFill>
                <a:latin typeface="Canva Sans"/>
              </a:rPr>
              <a:t>This is because the number of samples extracted has nearly doubled, so the majority of the time is being spent iterating over tetrahedrons.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160152" y="-135453"/>
            <a:ext cx="2377704" cy="2328306"/>
          </a:xfrm>
          <a:custGeom>
            <a:avLst/>
            <a:gdLst/>
            <a:ahLst/>
            <a:cxnLst/>
            <a:rect r="r" b="b" t="t" l="l"/>
            <a:pathLst>
              <a:path h="2328306" w="2377704">
                <a:moveTo>
                  <a:pt x="0" y="0"/>
                </a:moveTo>
                <a:lnTo>
                  <a:pt x="2377704" y="0"/>
                </a:lnTo>
                <a:lnTo>
                  <a:pt x="2377704" y="2328306"/>
                </a:lnTo>
                <a:lnTo>
                  <a:pt x="0" y="23283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16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26266" y="1028700"/>
            <a:ext cx="13235467" cy="8229600"/>
          </a:xfrm>
          <a:custGeom>
            <a:avLst/>
            <a:gdLst/>
            <a:ahLst/>
            <a:cxnLst/>
            <a:rect r="r" b="b" t="t" l="l"/>
            <a:pathLst>
              <a:path h="8229600" w="13235467">
                <a:moveTo>
                  <a:pt x="0" y="0"/>
                </a:moveTo>
                <a:lnTo>
                  <a:pt x="13235468" y="0"/>
                </a:lnTo>
                <a:lnTo>
                  <a:pt x="1323546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17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26080" y="4032530"/>
            <a:ext cx="11435839" cy="6024425"/>
          </a:xfrm>
          <a:custGeom>
            <a:avLst/>
            <a:gdLst/>
            <a:ahLst/>
            <a:cxnLst/>
            <a:rect r="r" b="b" t="t" l="l"/>
            <a:pathLst>
              <a:path h="6024425" w="11435839">
                <a:moveTo>
                  <a:pt x="0" y="0"/>
                </a:moveTo>
                <a:lnTo>
                  <a:pt x="11435840" y="0"/>
                </a:lnTo>
                <a:lnTo>
                  <a:pt x="11435840" y="6024425"/>
                </a:lnTo>
                <a:lnTo>
                  <a:pt x="0" y="60244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142495" y="933450"/>
            <a:ext cx="578316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u="sng">
                <a:solidFill>
                  <a:srgbClr val="FFFFFF"/>
                </a:solidFill>
                <a:latin typeface="Canva Sans Bold"/>
              </a:rPr>
              <a:t>GPU Performance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66727" y="2446818"/>
            <a:ext cx="15354546" cy="1278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87423" indent="-393712" lvl="1">
              <a:lnSpc>
                <a:spcPts val="5106"/>
              </a:lnSpc>
              <a:buFont typeface="Arial"/>
              <a:buChar char="•"/>
            </a:pPr>
            <a:r>
              <a:rPr lang="en-US" sz="3647">
                <a:solidFill>
                  <a:srgbClr val="F7F7F8"/>
                </a:solidFill>
                <a:latin typeface="Canva Sans"/>
              </a:rPr>
              <a:t>While the dominant factor for CPU performance is sampling time, the dominant factor for GPU performance is compositing time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70862"/>
            <a:ext cx="2370812" cy="2321557"/>
          </a:xfrm>
          <a:custGeom>
            <a:avLst/>
            <a:gdLst/>
            <a:ahLst/>
            <a:cxnLst/>
            <a:rect r="r" b="b" t="t" l="l"/>
            <a:pathLst>
              <a:path h="2321557" w="2370812">
                <a:moveTo>
                  <a:pt x="0" y="0"/>
                </a:moveTo>
                <a:lnTo>
                  <a:pt x="2370812" y="0"/>
                </a:lnTo>
                <a:lnTo>
                  <a:pt x="2370812" y="2321557"/>
                </a:lnTo>
                <a:lnTo>
                  <a:pt x="0" y="23215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18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5196" y="1597101"/>
            <a:ext cx="16824308" cy="6629091"/>
          </a:xfrm>
          <a:custGeom>
            <a:avLst/>
            <a:gdLst/>
            <a:ahLst/>
            <a:cxnLst/>
            <a:rect r="r" b="b" t="t" l="l"/>
            <a:pathLst>
              <a:path h="6629091" w="16824308">
                <a:moveTo>
                  <a:pt x="0" y="0"/>
                </a:moveTo>
                <a:lnTo>
                  <a:pt x="16824308" y="0"/>
                </a:lnTo>
                <a:lnTo>
                  <a:pt x="16824308" y="6629091"/>
                </a:lnTo>
                <a:lnTo>
                  <a:pt x="0" y="66290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2" t="0" r="-32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19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62002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80042" y="2353808"/>
            <a:ext cx="15485686" cy="6593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41"/>
              </a:lnSpc>
            </a:pPr>
          </a:p>
          <a:p>
            <a:pPr algn="l" marL="1123134" indent="-561567" lvl="1">
              <a:lnSpc>
                <a:spcPts val="4224"/>
              </a:lnSpc>
              <a:buFont typeface="Arial"/>
              <a:buChar char="•"/>
            </a:pPr>
            <a:r>
              <a:rPr lang="en-US" sz="3826">
                <a:solidFill>
                  <a:srgbClr val="FFFFFF"/>
                </a:solidFill>
                <a:latin typeface="Lato"/>
              </a:rPr>
              <a:t>Various hardware architectures are used in supercomputers, including GPUs, many-core coprocessors, large multi-core CPUs, low-power architectures, hybrid designs, and experimental designs.</a:t>
            </a:r>
          </a:p>
          <a:p>
            <a:pPr algn="l">
              <a:lnSpc>
                <a:spcPts val="4224"/>
              </a:lnSpc>
            </a:pPr>
          </a:p>
          <a:p>
            <a:pPr algn="l" marL="1194575" indent="-597288" lvl="1">
              <a:lnSpc>
                <a:spcPts val="4224"/>
              </a:lnSpc>
              <a:buFont typeface="Arial"/>
              <a:buChar char="•"/>
            </a:pPr>
            <a:r>
              <a:rPr lang="en-US" sz="3826">
                <a:solidFill>
                  <a:srgbClr val="FFFFFF"/>
                </a:solidFill>
                <a:latin typeface="Lato"/>
              </a:rPr>
              <a:t>Visualization software must be developed in a manner that obviates the need for porting all visualization algorithms to all architectures</a:t>
            </a:r>
          </a:p>
          <a:p>
            <a:pPr algn="l">
              <a:lnSpc>
                <a:spcPts val="4693"/>
              </a:lnSpc>
            </a:pPr>
          </a:p>
          <a:p>
            <a:pPr algn="l" marL="1194978" indent="-597489" lvl="1">
              <a:lnSpc>
                <a:spcPts val="4224"/>
              </a:lnSpc>
              <a:buFont typeface="Arial"/>
              <a:buChar char="•"/>
            </a:pPr>
            <a:r>
              <a:rPr lang="en-US" sz="3826">
                <a:solidFill>
                  <a:srgbClr val="FFFFFF"/>
                </a:solidFill>
                <a:latin typeface="Lato"/>
              </a:rPr>
              <a:t>Visualization software often contains large code bases and employs a variety of algorithms.</a:t>
            </a:r>
          </a:p>
          <a:p>
            <a:pPr algn="l">
              <a:lnSpc>
                <a:spcPts val="3141"/>
              </a:lnSpc>
            </a:pPr>
          </a:p>
          <a:p>
            <a:pPr algn="l" marL="950608" indent="-475304" lvl="1">
              <a:lnSpc>
                <a:spcPts val="3141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7077903" y="137027"/>
            <a:ext cx="891673" cy="891673"/>
          </a:xfrm>
          <a:custGeom>
            <a:avLst/>
            <a:gdLst/>
            <a:ahLst/>
            <a:cxnLst/>
            <a:rect r="r" b="b" t="t" l="l"/>
            <a:pathLst>
              <a:path h="891673" w="891673">
                <a:moveTo>
                  <a:pt x="0" y="0"/>
                </a:moveTo>
                <a:lnTo>
                  <a:pt x="891673" y="0"/>
                </a:lnTo>
                <a:lnTo>
                  <a:pt x="891673" y="891673"/>
                </a:lnTo>
                <a:lnTo>
                  <a:pt x="0" y="8916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86425" y="888450"/>
            <a:ext cx="13894950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u="sng">
                <a:solidFill>
                  <a:srgbClr val="FFFFFF"/>
                </a:solidFill>
                <a:latin typeface="Montserrat"/>
              </a:rPr>
              <a:t>Introduction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19206" y="595977"/>
            <a:ext cx="1192535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 u="sng">
                <a:solidFill>
                  <a:srgbClr val="FFFFFF"/>
                </a:solidFill>
                <a:latin typeface="Canva Sans Bold"/>
              </a:rPr>
              <a:t>Assessing  Performance Portability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35561" y="2192538"/>
            <a:ext cx="17216878" cy="8094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4825" indent="-412412" lvl="1">
              <a:lnSpc>
                <a:spcPts val="5348"/>
              </a:lnSpc>
              <a:spcBef>
                <a:spcPct val="0"/>
              </a:spcBef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 The instructions per cycle (IPC) indicates how data-intensive the computation is.</a:t>
            </a:r>
          </a:p>
          <a:p>
            <a:pPr marL="824825" indent="-412412" lvl="1">
              <a:lnSpc>
                <a:spcPts val="5348"/>
              </a:lnSpc>
              <a:spcBef>
                <a:spcPct val="0"/>
              </a:spcBef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Pass selection should have a low IPC value.</a:t>
            </a:r>
          </a:p>
          <a:p>
            <a:pPr marL="824825" indent="-412412" lvl="1">
              <a:lnSpc>
                <a:spcPts val="5348"/>
              </a:lnSpc>
              <a:spcBef>
                <a:spcPct val="0"/>
              </a:spcBef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The screen space and sampling phases both have high IPC values.</a:t>
            </a:r>
          </a:p>
          <a:p>
            <a:pPr marL="824825" indent="-412412" lvl="1">
              <a:lnSpc>
                <a:spcPts val="5348"/>
              </a:lnSpc>
              <a:spcBef>
                <a:spcPct val="0"/>
              </a:spcBef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The CPU performs as anticipated, while the GPU excels in compute-intensive tasks. However, the efficiency of data-intensive activities like pass selection and compositing depends on the specific use case.</a:t>
            </a:r>
          </a:p>
          <a:p>
            <a:pPr marL="824825" indent="-412412" lvl="1">
              <a:lnSpc>
                <a:spcPts val="5348"/>
              </a:lnSpc>
              <a:spcBef>
                <a:spcPct val="0"/>
              </a:spcBef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Portable performance achieved through data-parallel primitives is generally effective, but there are still challenges and limitations to be aware of, indicating that optimization opportunities and pitfalls exist in this context.</a:t>
            </a:r>
          </a:p>
          <a:p>
            <a:pPr>
              <a:lnSpc>
                <a:spcPts val="5348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70862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20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1459" y="1028700"/>
            <a:ext cx="14840196" cy="8229600"/>
          </a:xfrm>
          <a:custGeom>
            <a:avLst/>
            <a:gdLst/>
            <a:ahLst/>
            <a:cxnLst/>
            <a:rect r="r" b="b" t="t" l="l"/>
            <a:pathLst>
              <a:path h="8229600" w="14840196">
                <a:moveTo>
                  <a:pt x="0" y="0"/>
                </a:moveTo>
                <a:lnTo>
                  <a:pt x="14840196" y="0"/>
                </a:lnTo>
                <a:lnTo>
                  <a:pt x="148401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375" t="0" r="-4375" b="-176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21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0862"/>
            <a:ext cx="2467627" cy="2416361"/>
          </a:xfrm>
          <a:custGeom>
            <a:avLst/>
            <a:gdLst/>
            <a:ahLst/>
            <a:cxnLst/>
            <a:rect r="r" b="b" t="t" l="l"/>
            <a:pathLst>
              <a:path h="2416361" w="2467627">
                <a:moveTo>
                  <a:pt x="0" y="0"/>
                </a:moveTo>
                <a:lnTo>
                  <a:pt x="2467627" y="0"/>
                </a:lnTo>
                <a:lnTo>
                  <a:pt x="2467627" y="2416361"/>
                </a:lnTo>
                <a:lnTo>
                  <a:pt x="0" y="24163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89221" y="2487223"/>
            <a:ext cx="11224350" cy="6383717"/>
          </a:xfrm>
          <a:custGeom>
            <a:avLst/>
            <a:gdLst/>
            <a:ahLst/>
            <a:cxnLst/>
            <a:rect r="r" b="b" t="t" l="l"/>
            <a:pathLst>
              <a:path h="6383717" w="11224350">
                <a:moveTo>
                  <a:pt x="0" y="0"/>
                </a:moveTo>
                <a:lnTo>
                  <a:pt x="11224350" y="0"/>
                </a:lnTo>
                <a:lnTo>
                  <a:pt x="11224350" y="6383717"/>
                </a:lnTo>
                <a:lnTo>
                  <a:pt x="0" y="63837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82455" y="933450"/>
            <a:ext cx="339744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u="sng">
                <a:solidFill>
                  <a:srgbClr val="FFFFFF"/>
                </a:solidFill>
                <a:latin typeface="Canva Sans Bold"/>
              </a:rPr>
              <a:t>Scalability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9173" y="2516388"/>
            <a:ext cx="4886565" cy="6741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48"/>
              </a:lnSpc>
              <a:spcBef>
                <a:spcPct val="0"/>
              </a:spcBef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While adding threads does lead to a dropoff of 50% up to 24 threads (the number of CPU cores on the node), the algorithm appears to scale generally well overall.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22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74438" y="517455"/>
            <a:ext cx="12370519" cy="685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8"/>
              </a:lnSpc>
              <a:spcBef>
                <a:spcPct val="0"/>
              </a:spcBef>
            </a:pPr>
            <a:r>
              <a:rPr lang="en-US" sz="4120">
                <a:solidFill>
                  <a:srgbClr val="FFFFFF"/>
                </a:solidFill>
                <a:latin typeface="Canva Sans"/>
              </a:rPr>
              <a:t>Round-2: Comparison With Community Software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50120" y="2468711"/>
            <a:ext cx="18313161" cy="1251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81646" indent="-390823" lvl="1">
              <a:lnSpc>
                <a:spcPts val="5068"/>
              </a:lnSpc>
              <a:buFont typeface="Arial"/>
              <a:buChar char="•"/>
            </a:pPr>
            <a:r>
              <a:rPr lang="en-US" sz="3620">
                <a:solidFill>
                  <a:srgbClr val="FFFFFF"/>
                </a:solidFill>
                <a:latin typeface="Canva Sans"/>
              </a:rPr>
              <a:t>We would be comparing the</a:t>
            </a:r>
            <a:r>
              <a:rPr lang="en-US" sz="3620">
                <a:solidFill>
                  <a:srgbClr val="FFFFFF"/>
                </a:solidFill>
                <a:latin typeface="Canva Sans"/>
              </a:rPr>
              <a:t> algorithm to existing standards for the following unstructured data: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96730" y="4165542"/>
            <a:ext cx="11017895" cy="18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81646" indent="-390823" lvl="1">
              <a:lnSpc>
                <a:spcPts val="5068"/>
              </a:lnSpc>
              <a:buFont typeface="Arial"/>
              <a:buChar char="•"/>
            </a:pPr>
            <a:r>
              <a:rPr lang="en-US" sz="3620">
                <a:solidFill>
                  <a:srgbClr val="FFFFFF"/>
                </a:solidFill>
                <a:latin typeface="Canva Sans"/>
              </a:rPr>
              <a:t>the HAVS volume renderer  on the GPU</a:t>
            </a:r>
          </a:p>
          <a:p>
            <a:pPr algn="just" marL="781646" indent="-390823" lvl="1">
              <a:lnSpc>
                <a:spcPts val="5068"/>
              </a:lnSpc>
              <a:buFont typeface="Arial"/>
              <a:buChar char="•"/>
            </a:pPr>
            <a:r>
              <a:rPr lang="en-US" sz="3620">
                <a:solidFill>
                  <a:srgbClr val="FFFFFF"/>
                </a:solidFill>
                <a:latin typeface="Canva Sans"/>
              </a:rPr>
              <a:t> the integration-based ray-caste on the CPU</a:t>
            </a:r>
          </a:p>
          <a:p>
            <a:pPr algn="just" marL="781646" indent="-390823" lvl="1">
              <a:lnSpc>
                <a:spcPts val="5068"/>
              </a:lnSpc>
              <a:buFont typeface="Arial"/>
              <a:buChar char="•"/>
            </a:pPr>
            <a:r>
              <a:rPr lang="en-US" sz="3620">
                <a:solidFill>
                  <a:srgbClr val="FFFFFF"/>
                </a:solidFill>
                <a:latin typeface="Canva Sans"/>
              </a:rPr>
              <a:t>sampling-based ray-caster in VisIt on the CPU.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50120" y="7166119"/>
            <a:ext cx="8317904" cy="648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8"/>
              </a:lnSpc>
              <a:spcBef>
                <a:spcPct val="0"/>
              </a:spcBef>
            </a:pPr>
            <a:r>
              <a:rPr lang="en-US" sz="3720">
                <a:solidFill>
                  <a:srgbClr val="FFFFFF"/>
                </a:solidFill>
                <a:latin typeface="Canva Sans"/>
              </a:rPr>
              <a:t>2. This round has 24 tests (3X4X2).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23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24010" y="498405"/>
            <a:ext cx="12071375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8"/>
              </a:lnSpc>
              <a:spcBef>
                <a:spcPct val="0"/>
              </a:spcBef>
            </a:pPr>
            <a:r>
              <a:rPr lang="en-US" sz="4020">
                <a:solidFill>
                  <a:srgbClr val="FFFFFF"/>
                </a:solidFill>
                <a:latin typeface="Canva Sans"/>
              </a:rPr>
              <a:t>Round-2: Comparison With Community Software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45792" y="2034929"/>
            <a:ext cx="2025030" cy="612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81646" indent="-390823" lvl="1">
              <a:lnSpc>
                <a:spcPts val="5068"/>
              </a:lnSpc>
              <a:buFont typeface="Arial"/>
              <a:buChar char="•"/>
            </a:pPr>
            <a:r>
              <a:rPr lang="en-US" sz="3620">
                <a:solidFill>
                  <a:srgbClr val="FFFFFF"/>
                </a:solidFill>
                <a:latin typeface="Canva Sans"/>
              </a:rPr>
              <a:t>HAVS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45792" y="2943081"/>
            <a:ext cx="17279508" cy="477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8467" indent="-369234" lvl="1">
              <a:lnSpc>
                <a:spcPts val="4788"/>
              </a:lnSpc>
              <a:buFont typeface="Arial"/>
              <a:buChar char="•"/>
            </a:pPr>
            <a:r>
              <a:rPr lang="en-US" sz="3420">
                <a:solidFill>
                  <a:srgbClr val="FFFFFF"/>
                </a:solidFill>
                <a:latin typeface="Canva Sans"/>
              </a:rPr>
              <a:t> A projected tetrahedron algorithm.</a:t>
            </a:r>
          </a:p>
          <a:p>
            <a:pPr>
              <a:lnSpc>
                <a:spcPts val="4788"/>
              </a:lnSpc>
            </a:pPr>
          </a:p>
          <a:p>
            <a:pPr marL="738467" indent="-369234" lvl="1">
              <a:lnSpc>
                <a:spcPts val="4788"/>
              </a:lnSpc>
              <a:buFont typeface="Arial"/>
              <a:buChar char="•"/>
            </a:pPr>
            <a:r>
              <a:rPr lang="en-US" sz="3420">
                <a:solidFill>
                  <a:srgbClr val="FFFFFF"/>
                </a:solidFill>
                <a:latin typeface="Canva Sans"/>
              </a:rPr>
              <a:t>HAVS involves sorting geometry and then rasterizing it, with the sorting step typically performed on the CPU and the sorted geometry transferred to the GPU for rendering.</a:t>
            </a:r>
          </a:p>
          <a:p>
            <a:pPr>
              <a:lnSpc>
                <a:spcPts val="4788"/>
              </a:lnSpc>
            </a:pPr>
          </a:p>
          <a:p>
            <a:pPr marL="738467" indent="-369234" lvl="1">
              <a:lnSpc>
                <a:spcPts val="4788"/>
              </a:lnSpc>
              <a:buFont typeface="Arial"/>
              <a:buChar char="•"/>
            </a:pPr>
            <a:r>
              <a:rPr lang="en-US" sz="3420">
                <a:solidFill>
                  <a:srgbClr val="FFFFFF"/>
                </a:solidFill>
                <a:latin typeface="Canva Sans"/>
              </a:rPr>
              <a:t> Instead, the study evaluated a </a:t>
            </a:r>
            <a:r>
              <a:rPr lang="en-US" sz="3420">
                <a:solidFill>
                  <a:srgbClr val="FFFFFF"/>
                </a:solidFill>
                <a:latin typeface="Canva Sans Bold"/>
              </a:rPr>
              <a:t>parallel radix sort</a:t>
            </a:r>
            <a:r>
              <a:rPr lang="en-US" sz="3420">
                <a:solidFill>
                  <a:srgbClr val="FFFFFF"/>
                </a:solidFill>
                <a:latin typeface="Canva Sans"/>
              </a:rPr>
              <a:t> on GPU1 for different data sizes and presents the sorting time.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24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60748" y="2535601"/>
            <a:ext cx="9235545" cy="5241534"/>
          </a:xfrm>
          <a:custGeom>
            <a:avLst/>
            <a:gdLst/>
            <a:ahLst/>
            <a:cxnLst/>
            <a:rect r="r" b="b" t="t" l="l"/>
            <a:pathLst>
              <a:path h="5241534" w="9235545">
                <a:moveTo>
                  <a:pt x="0" y="0"/>
                </a:moveTo>
                <a:lnTo>
                  <a:pt x="9235545" y="0"/>
                </a:lnTo>
                <a:lnTo>
                  <a:pt x="9235545" y="5241534"/>
                </a:lnTo>
                <a:lnTo>
                  <a:pt x="0" y="52415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97" t="0" r="-179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89272" y="195289"/>
            <a:ext cx="12071375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8"/>
              </a:lnSpc>
              <a:spcBef>
                <a:spcPct val="0"/>
              </a:spcBef>
            </a:pPr>
            <a:r>
              <a:rPr lang="en-US" sz="4020">
                <a:solidFill>
                  <a:srgbClr val="FFFFFF"/>
                </a:solidFill>
                <a:latin typeface="Canva Sans"/>
              </a:rPr>
              <a:t>Round-2: Comparison With Community Software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60086" y="1174785"/>
            <a:ext cx="2176835" cy="671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88"/>
              </a:lnSpc>
              <a:spcBef>
                <a:spcPct val="0"/>
              </a:spcBef>
            </a:pPr>
            <a:r>
              <a:rPr lang="en-US" sz="3920">
                <a:solidFill>
                  <a:srgbClr val="FFFFFF"/>
                </a:solidFill>
                <a:latin typeface="Canva Sans"/>
              </a:rPr>
              <a:t>RESULTS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2571013"/>
            <a:ext cx="9795708" cy="6065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4825" indent="-412412" lvl="1">
              <a:lnSpc>
                <a:spcPts val="5348"/>
              </a:lnSpc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 Our algorithm is slower than HAVS when zoomed in (due to the evaluation of a large number of samples) but faster than HAVS when zoomed out (with fewer samples to evaluate).</a:t>
            </a:r>
          </a:p>
          <a:p>
            <a:pPr marL="824825" indent="-412412" lvl="1">
              <a:lnSpc>
                <a:spcPts val="5348"/>
              </a:lnSpc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Our algorithm didn't slow down as quickly as HAVS when data size increased.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911711" y="1754022"/>
            <a:ext cx="2951634" cy="655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  <a:spcBef>
                <a:spcPct val="0"/>
              </a:spcBef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ZOOMED -IN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567048" y="1754022"/>
            <a:ext cx="3337471" cy="655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  <a:spcBef>
                <a:spcPct val="0"/>
              </a:spcBef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ZOOMED-OUT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25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24010" y="498405"/>
            <a:ext cx="12071375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8"/>
              </a:lnSpc>
              <a:spcBef>
                <a:spcPct val="0"/>
              </a:spcBef>
            </a:pPr>
            <a:r>
              <a:rPr lang="en-US" sz="4020">
                <a:solidFill>
                  <a:srgbClr val="FFFFFF"/>
                </a:solidFill>
                <a:latin typeface="Canva Sans"/>
              </a:rPr>
              <a:t>Round-2: Comparison With Community Software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947935"/>
            <a:ext cx="6146974" cy="612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68"/>
              </a:lnSpc>
            </a:pPr>
            <a:r>
              <a:rPr lang="en-US" sz="3620">
                <a:solidFill>
                  <a:srgbClr val="FFFFFF"/>
                </a:solidFill>
                <a:latin typeface="Canva Sans"/>
              </a:rPr>
              <a:t>2.  Unstructured Ray-Caster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09429" y="2494152"/>
            <a:ext cx="16449871" cy="6449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2"/>
              </a:lnSpc>
            </a:pPr>
          </a:p>
          <a:p>
            <a:pPr marL="723577" indent="-361789" lvl="1">
              <a:lnSpc>
                <a:spcPts val="4692"/>
              </a:lnSpc>
              <a:buFont typeface="Arial"/>
              <a:buChar char="•"/>
            </a:pPr>
            <a:r>
              <a:rPr lang="en-US" sz="3351">
                <a:solidFill>
                  <a:srgbClr val="FFFFFF"/>
                </a:solidFill>
                <a:latin typeface="Canva Sans"/>
              </a:rPr>
              <a:t>The study compared the our algorithm running on a CPU to the unstructured ray-caster implemented in VTK</a:t>
            </a:r>
          </a:p>
          <a:p>
            <a:pPr>
              <a:lnSpc>
                <a:spcPts val="4692"/>
              </a:lnSpc>
            </a:pPr>
          </a:p>
          <a:p>
            <a:pPr marL="723577" indent="-361789" lvl="1">
              <a:lnSpc>
                <a:spcPts val="4692"/>
              </a:lnSpc>
              <a:buFont typeface="Arial"/>
              <a:buChar char="•"/>
            </a:pPr>
            <a:r>
              <a:rPr lang="en-US" sz="3351">
                <a:solidFill>
                  <a:srgbClr val="FFFFFF"/>
                </a:solidFill>
                <a:latin typeface="Canva Sans"/>
              </a:rPr>
              <a:t>To address the scalability issues, the study switched to the CPU3 architecture, where the VTK implementation performed better, ensuring a more fair and meaningful comparison.’</a:t>
            </a:r>
          </a:p>
          <a:p>
            <a:pPr>
              <a:lnSpc>
                <a:spcPts val="4692"/>
              </a:lnSpc>
            </a:pPr>
          </a:p>
          <a:p>
            <a:pPr>
              <a:lnSpc>
                <a:spcPts val="4692"/>
              </a:lnSpc>
            </a:pPr>
            <a:r>
              <a:rPr lang="en-US" sz="3351">
                <a:solidFill>
                  <a:srgbClr val="FFFFFF"/>
                </a:solidFill>
                <a:latin typeface="Canva Sans"/>
              </a:rPr>
              <a:t>This algorithm has a pre-processing step to trace face connectivity. </a:t>
            </a:r>
          </a:p>
          <a:p>
            <a:pPr>
              <a:lnSpc>
                <a:spcPts val="4692"/>
              </a:lnSpc>
            </a:pPr>
          </a:p>
          <a:p>
            <a:pPr>
              <a:lnSpc>
                <a:spcPts val="4692"/>
              </a:lnSpc>
            </a:pPr>
            <a:r>
              <a:rPr lang="en-US" sz="3351">
                <a:solidFill>
                  <a:srgbClr val="FFFFFF"/>
                </a:solidFill>
                <a:latin typeface="Canva Sans"/>
              </a:rPr>
              <a:t>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26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56717" y="1580295"/>
            <a:ext cx="9155689" cy="6921768"/>
          </a:xfrm>
          <a:custGeom>
            <a:avLst/>
            <a:gdLst/>
            <a:ahLst/>
            <a:cxnLst/>
            <a:rect r="r" b="b" t="t" l="l"/>
            <a:pathLst>
              <a:path h="6921768" w="9155689">
                <a:moveTo>
                  <a:pt x="0" y="0"/>
                </a:moveTo>
                <a:lnTo>
                  <a:pt x="9155689" y="0"/>
                </a:lnTo>
                <a:lnTo>
                  <a:pt x="9155689" y="6921768"/>
                </a:lnTo>
                <a:lnTo>
                  <a:pt x="0" y="69217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03803" y="114458"/>
            <a:ext cx="12071375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8"/>
              </a:lnSpc>
              <a:spcBef>
                <a:spcPct val="0"/>
              </a:spcBef>
            </a:pPr>
            <a:r>
              <a:rPr lang="en-US" sz="4020">
                <a:solidFill>
                  <a:srgbClr val="FFFFFF"/>
                </a:solidFill>
                <a:latin typeface="Canva Sans"/>
              </a:rPr>
              <a:t>Round-2: Comparison With Community Software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92739" y="8425863"/>
            <a:ext cx="16230600" cy="1331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48"/>
              </a:lnSpc>
              <a:spcBef>
                <a:spcPct val="0"/>
              </a:spcBef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 Our algorithm performed faster on larger data sets, while the results were mixed on smaller data sets.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34983" y="924858"/>
            <a:ext cx="2121173" cy="655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  <a:spcBef>
                <a:spcPct val="0"/>
              </a:spcBef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RESULTS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27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24010" y="498405"/>
            <a:ext cx="12071375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8"/>
              </a:lnSpc>
              <a:spcBef>
                <a:spcPct val="0"/>
              </a:spcBef>
            </a:pPr>
            <a:r>
              <a:rPr lang="en-US" sz="4020">
                <a:solidFill>
                  <a:srgbClr val="FFFFFF"/>
                </a:solidFill>
                <a:latin typeface="Canva Sans"/>
              </a:rPr>
              <a:t>Round-2: Comparison With Community Software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928885"/>
            <a:ext cx="8954691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28"/>
              </a:lnSpc>
            </a:pPr>
            <a:r>
              <a:rPr lang="en-US" sz="4020">
                <a:solidFill>
                  <a:srgbClr val="FFFFFF"/>
                </a:solidFill>
                <a:latin typeface="Canva Sans"/>
              </a:rPr>
              <a:t>3. Sampling-based ray-caster in VisIt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09429" y="2494152"/>
            <a:ext cx="16449871" cy="762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2"/>
              </a:lnSpc>
            </a:pPr>
          </a:p>
          <a:p>
            <a:pPr marL="723577" indent="-361789" lvl="1">
              <a:lnSpc>
                <a:spcPts val="4692"/>
              </a:lnSpc>
              <a:buFont typeface="Arial"/>
              <a:buChar char="•"/>
            </a:pPr>
            <a:r>
              <a:rPr lang="en-US" sz="3351">
                <a:solidFill>
                  <a:srgbClr val="FFFFFF"/>
                </a:solidFill>
                <a:latin typeface="Canva Sans"/>
              </a:rPr>
              <a:t> This algorithm transforms cells into image space, slices them with planes aligned with columns of pixels, and then extracts lines along those planes in depth.</a:t>
            </a:r>
          </a:p>
          <a:p>
            <a:pPr>
              <a:lnSpc>
                <a:spcPts val="4692"/>
              </a:lnSpc>
            </a:pPr>
          </a:p>
          <a:p>
            <a:pPr marL="723577" indent="-361789" lvl="1">
              <a:lnSpc>
                <a:spcPts val="4692"/>
              </a:lnSpc>
              <a:buFont typeface="Arial"/>
              <a:buChar char="•"/>
            </a:pPr>
            <a:r>
              <a:rPr lang="en-US" sz="3351">
                <a:solidFill>
                  <a:srgbClr val="FFFFFF"/>
                </a:solidFill>
                <a:latin typeface="Canva Sans"/>
              </a:rPr>
              <a:t>Designed for distributed-memory parallelism, which involves redistributing samples for compositing after sampling.</a:t>
            </a:r>
          </a:p>
          <a:p>
            <a:pPr>
              <a:lnSpc>
                <a:spcPts val="4692"/>
              </a:lnSpc>
            </a:pPr>
          </a:p>
          <a:p>
            <a:pPr marL="723577" indent="-361789" lvl="1">
              <a:lnSpc>
                <a:spcPts val="4692"/>
              </a:lnSpc>
              <a:buFont typeface="Arial"/>
              <a:buChar char="•"/>
            </a:pPr>
            <a:r>
              <a:rPr lang="en-US" sz="3351">
                <a:solidFill>
                  <a:srgbClr val="FFFFFF"/>
                </a:solidFill>
                <a:latin typeface="Canva Sans"/>
              </a:rPr>
              <a:t> In this comparison, VisIt was executed in serial mode, and our algorithm was also run using  CPU2 to maintain hardware parity.</a:t>
            </a:r>
          </a:p>
          <a:p>
            <a:pPr>
              <a:lnSpc>
                <a:spcPts val="4692"/>
              </a:lnSpc>
            </a:pPr>
          </a:p>
          <a:p>
            <a:pPr>
              <a:lnSpc>
                <a:spcPts val="4692"/>
              </a:lnSpc>
            </a:pPr>
          </a:p>
          <a:p>
            <a:pPr>
              <a:lnSpc>
                <a:spcPts val="4692"/>
              </a:lnSpc>
            </a:pPr>
            <a:r>
              <a:rPr lang="en-US" sz="3351">
                <a:solidFill>
                  <a:srgbClr val="FFFFFF"/>
                </a:solidFill>
                <a:latin typeface="Canva Sans"/>
              </a:rPr>
              <a:t>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28</a:t>
              </a:r>
            </a:p>
          </p:txBody>
        </p:sp>
      </p:grp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68610" y="1259658"/>
            <a:ext cx="9576431" cy="7842616"/>
          </a:xfrm>
          <a:custGeom>
            <a:avLst/>
            <a:gdLst/>
            <a:ahLst/>
            <a:cxnLst/>
            <a:rect r="r" b="b" t="t" l="l"/>
            <a:pathLst>
              <a:path h="7842616" w="9576431">
                <a:moveTo>
                  <a:pt x="0" y="0"/>
                </a:moveTo>
                <a:lnTo>
                  <a:pt x="9576431" y="0"/>
                </a:lnTo>
                <a:lnTo>
                  <a:pt x="9576431" y="7842616"/>
                </a:lnTo>
                <a:lnTo>
                  <a:pt x="0" y="7842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080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32923" y="330718"/>
            <a:ext cx="12071375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8"/>
              </a:lnSpc>
              <a:spcBef>
                <a:spcPct val="0"/>
              </a:spcBef>
            </a:pPr>
            <a:r>
              <a:rPr lang="en-US" sz="4020">
                <a:solidFill>
                  <a:srgbClr val="FFFFFF"/>
                </a:solidFill>
                <a:latin typeface="Canva Sans"/>
              </a:rPr>
              <a:t>Round-2: Comparison With Community Software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074961" y="1173933"/>
            <a:ext cx="1649611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28"/>
              </a:lnSpc>
            </a:pPr>
            <a:r>
              <a:rPr lang="en-US" sz="4020">
                <a:solidFill>
                  <a:srgbClr val="FFFFFF"/>
                </a:solidFill>
                <a:latin typeface="Canva Sans"/>
              </a:rPr>
              <a:t>3. VisIt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2817" y="1676357"/>
            <a:ext cx="1920106" cy="697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28"/>
              </a:lnSpc>
            </a:pPr>
            <a:r>
              <a:rPr lang="en-US" sz="4020">
                <a:solidFill>
                  <a:srgbClr val="FFFFFF"/>
                </a:solidFill>
                <a:latin typeface="Canva Sans"/>
              </a:rPr>
              <a:t>RESULT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67263" y="9254674"/>
            <a:ext cx="9779124" cy="655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  <a:spcBef>
                <a:spcPct val="0"/>
              </a:spcBef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Time to volume render a single frame(sec)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117998" y="2673312"/>
            <a:ext cx="8496133" cy="7938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73699" indent="-336849" lvl="1">
              <a:lnSpc>
                <a:spcPts val="4368"/>
              </a:lnSpc>
              <a:spcBef>
                <a:spcPct val="0"/>
              </a:spcBef>
              <a:buFont typeface="Arial"/>
              <a:buChar char="•"/>
            </a:pPr>
            <a:r>
              <a:rPr lang="en-US" sz="3120">
                <a:solidFill>
                  <a:srgbClr val="FFFFFF"/>
                </a:solidFill>
                <a:latin typeface="Canva Sans"/>
              </a:rPr>
              <a:t>VisIt’s approach is beneficial with large cells (i.e., Enzo-1M), since it is amortizing its calculations. But our approach is faster with small cells</a:t>
            </a:r>
            <a:r>
              <a:rPr lang="en-US" sz="3120">
                <a:solidFill>
                  <a:srgbClr val="FFFFFF"/>
                </a:solidFill>
                <a:latin typeface="Canva Sans"/>
              </a:rPr>
              <a:t>(i.e., Enzo-80M), since the overhead VisIt pays per cell is no longer amortized away. </a:t>
            </a:r>
          </a:p>
          <a:p>
            <a:pPr marL="716878" indent="-358439" lvl="1">
              <a:lnSpc>
                <a:spcPts val="4648"/>
              </a:lnSpc>
              <a:buFont typeface="Arial"/>
              <a:buChar char="•"/>
            </a:pPr>
            <a:r>
              <a:rPr lang="en-US" sz="3320">
                <a:solidFill>
                  <a:srgbClr val="FFFFFF"/>
                </a:solidFill>
                <a:latin typeface="Canva Sans"/>
              </a:rPr>
              <a:t>VisIt uses an early ray termination criteria, leading to lower compositing times.</a:t>
            </a:r>
          </a:p>
          <a:p>
            <a:pPr marL="716878" indent="-358439" lvl="1">
              <a:lnSpc>
                <a:spcPts val="4648"/>
              </a:lnSpc>
              <a:buFont typeface="Arial"/>
              <a:buChar char="•"/>
            </a:pPr>
            <a:r>
              <a:rPr lang="en-US" sz="3320">
                <a:solidFill>
                  <a:srgbClr val="FFFFFF"/>
                </a:solidFill>
                <a:latin typeface="Canva Sans"/>
              </a:rPr>
              <a:t>Overall, our algorithm is giving better performance compared to this algorithm which is optimized for a specific platform </a:t>
            </a:r>
          </a:p>
          <a:p>
            <a:pPr>
              <a:lnSpc>
                <a:spcPts val="4648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29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62002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50575" y="2353808"/>
            <a:ext cx="14537350" cy="5823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97"/>
              </a:lnSpc>
            </a:pPr>
          </a:p>
          <a:p>
            <a:pPr>
              <a:lnSpc>
                <a:spcPts val="3397"/>
              </a:lnSpc>
            </a:pPr>
          </a:p>
          <a:p>
            <a:pPr marL="872267" indent="-436133" lvl="1">
              <a:lnSpc>
                <a:spcPts val="4460"/>
              </a:lnSpc>
              <a:buFont typeface="Arial"/>
              <a:buChar char="•"/>
            </a:pPr>
            <a:r>
              <a:rPr lang="en-US" sz="4040">
                <a:solidFill>
                  <a:srgbClr val="FFFFFF"/>
                </a:solidFill>
                <a:latin typeface="Lato"/>
              </a:rPr>
              <a:t>Existing algorithms cannot be simply “ported" into every new framework</a:t>
            </a:r>
          </a:p>
          <a:p>
            <a:pPr algn="l">
              <a:lnSpc>
                <a:spcPts val="4460"/>
              </a:lnSpc>
            </a:pPr>
          </a:p>
          <a:p>
            <a:pPr algn="l" marL="855017" indent="-427508" lvl="1">
              <a:lnSpc>
                <a:spcPts val="4372"/>
              </a:lnSpc>
              <a:buFont typeface="Arial"/>
              <a:buChar char="•"/>
            </a:pPr>
            <a:r>
              <a:rPr lang="en-US" sz="3960">
                <a:solidFill>
                  <a:srgbClr val="FFFFFF"/>
                </a:solidFill>
                <a:latin typeface="Lato"/>
              </a:rPr>
              <a:t>This work has presented a volume rendering algorithm built entirely from data-parallel primitives, operating on unstructured mesh data. </a:t>
            </a:r>
          </a:p>
          <a:p>
            <a:pPr algn="l">
              <a:lnSpc>
                <a:spcPts val="4372"/>
              </a:lnSpc>
            </a:pPr>
          </a:p>
          <a:p>
            <a:pPr algn="l" marL="855017" indent="-427508" lvl="1">
              <a:lnSpc>
                <a:spcPts val="4372"/>
              </a:lnSpc>
              <a:buFont typeface="Arial"/>
              <a:buChar char="•"/>
            </a:pPr>
            <a:r>
              <a:rPr lang="en-US" sz="3960">
                <a:solidFill>
                  <a:srgbClr val="FFFFFF"/>
                </a:solidFill>
                <a:latin typeface="Lato"/>
              </a:rPr>
              <a:t> This algorithm melds naturally into an existing distributed-memory algorithm as well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7259300" y="170113"/>
            <a:ext cx="858587" cy="858587"/>
          </a:xfrm>
          <a:custGeom>
            <a:avLst/>
            <a:gdLst/>
            <a:ahLst/>
            <a:cxnLst/>
            <a:rect r="r" b="b" t="t" l="l"/>
            <a:pathLst>
              <a:path h="858587" w="858587">
                <a:moveTo>
                  <a:pt x="0" y="0"/>
                </a:moveTo>
                <a:lnTo>
                  <a:pt x="858587" y="0"/>
                </a:lnTo>
                <a:lnTo>
                  <a:pt x="858587" y="858587"/>
                </a:lnTo>
                <a:lnTo>
                  <a:pt x="0" y="8585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86425" y="888450"/>
            <a:ext cx="13894950" cy="90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u="sng">
                <a:solidFill>
                  <a:srgbClr val="FFFFFF"/>
                </a:solidFill>
                <a:latin typeface="Montserrat"/>
              </a:rPr>
              <a:t>Introduction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412"/>
            <a:ext cx="1521370" cy="1489763"/>
          </a:xfrm>
          <a:custGeom>
            <a:avLst/>
            <a:gdLst/>
            <a:ahLst/>
            <a:cxnLst/>
            <a:rect r="r" b="b" t="t" l="l"/>
            <a:pathLst>
              <a:path h="1489763" w="1521370">
                <a:moveTo>
                  <a:pt x="0" y="0"/>
                </a:moveTo>
                <a:lnTo>
                  <a:pt x="1521370" y="0"/>
                </a:lnTo>
                <a:lnTo>
                  <a:pt x="1521370" y="1489763"/>
                </a:lnTo>
                <a:lnTo>
                  <a:pt x="0" y="14897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20564" y="473475"/>
            <a:ext cx="5348427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6699" u="sng">
                <a:solidFill>
                  <a:srgbClr val="FFFFFF"/>
                </a:solidFill>
                <a:latin typeface="Montserrat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69426" y="1867167"/>
            <a:ext cx="16549148" cy="8128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31453" indent="-415727" lvl="1">
              <a:lnSpc>
                <a:spcPts val="5391"/>
              </a:lnSpc>
              <a:buFont typeface="Arial"/>
              <a:buChar char="•"/>
            </a:pPr>
            <a:r>
              <a:rPr lang="en-US" sz="3851">
                <a:solidFill>
                  <a:srgbClr val="FFFFFF"/>
                </a:solidFill>
                <a:latin typeface="Canva Sans"/>
              </a:rPr>
              <a:t>We presented a new algorithm for unstructured volume rendering that can composed entirely of data-parallel primitives.</a:t>
            </a:r>
          </a:p>
          <a:p>
            <a:pPr>
              <a:lnSpc>
                <a:spcPts val="5391"/>
              </a:lnSpc>
            </a:pPr>
          </a:p>
          <a:p>
            <a:pPr marL="831453" indent="-415727" lvl="1">
              <a:lnSpc>
                <a:spcPts val="5391"/>
              </a:lnSpc>
              <a:buFont typeface="Arial"/>
              <a:buChar char="•"/>
            </a:pPr>
            <a:r>
              <a:rPr lang="en-US" sz="3851">
                <a:solidFill>
                  <a:srgbClr val="FFFFFF"/>
                </a:solidFill>
                <a:latin typeface="Canva Sans"/>
              </a:rPr>
              <a:t>Moreover,because the algorithm used data-parallel primitives , the real advantages are benefits in portable performance, longevity and programmability.</a:t>
            </a:r>
          </a:p>
          <a:p>
            <a:pPr>
              <a:lnSpc>
                <a:spcPts val="5391"/>
              </a:lnSpc>
            </a:pPr>
          </a:p>
          <a:p>
            <a:pPr marL="831453" indent="-415727" lvl="1">
              <a:lnSpc>
                <a:spcPts val="5391"/>
              </a:lnSpc>
              <a:buFont typeface="Arial"/>
              <a:buChar char="•"/>
            </a:pPr>
            <a:r>
              <a:rPr lang="en-US" sz="3851">
                <a:solidFill>
                  <a:srgbClr val="FFFFFF"/>
                </a:solidFill>
                <a:latin typeface="Canva Sans"/>
              </a:rPr>
              <a:t>Each new algorithm re-thought in terms of data-parallel primitives, including this one, enables the advancement of data-parallel primitive-based infrastructures that can run on multiple architectures.</a:t>
            </a:r>
          </a:p>
          <a:p>
            <a:pPr>
              <a:lnSpc>
                <a:spcPts val="5391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30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412"/>
            <a:ext cx="1521370" cy="1489763"/>
          </a:xfrm>
          <a:custGeom>
            <a:avLst/>
            <a:gdLst/>
            <a:ahLst/>
            <a:cxnLst/>
            <a:rect r="r" b="b" t="t" l="l"/>
            <a:pathLst>
              <a:path h="1489763" w="1521370">
                <a:moveTo>
                  <a:pt x="0" y="0"/>
                </a:moveTo>
                <a:lnTo>
                  <a:pt x="1521370" y="0"/>
                </a:lnTo>
                <a:lnTo>
                  <a:pt x="1521370" y="1489763"/>
                </a:lnTo>
                <a:lnTo>
                  <a:pt x="0" y="14897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55794" y="492525"/>
            <a:ext cx="5348427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6599" u="sng">
                <a:solidFill>
                  <a:srgbClr val="FFFFFF"/>
                </a:solidFill>
                <a:latin typeface="Montserrat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60685" y="2467452"/>
            <a:ext cx="17527315" cy="4494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38843" indent="-469422" lvl="1">
              <a:lnSpc>
                <a:spcPts val="6087"/>
              </a:lnSpc>
              <a:spcBef>
                <a:spcPct val="0"/>
              </a:spcBef>
              <a:buFont typeface="Arial"/>
              <a:buChar char="•"/>
            </a:pPr>
            <a:r>
              <a:rPr lang="en-US" sz="4348">
                <a:solidFill>
                  <a:srgbClr val="FFFFFF"/>
                </a:solidFill>
                <a:latin typeface="Canva Sans"/>
              </a:rPr>
              <a:t>In terms of future work,  this algorithm is planned to be extended to distributed memory parallelism.</a:t>
            </a:r>
          </a:p>
          <a:p>
            <a:pPr>
              <a:lnSpc>
                <a:spcPts val="5185"/>
              </a:lnSpc>
              <a:spcBef>
                <a:spcPct val="0"/>
              </a:spcBef>
            </a:pPr>
          </a:p>
          <a:p>
            <a:pPr marL="938843" indent="-469422" lvl="1">
              <a:lnSpc>
                <a:spcPts val="6087"/>
              </a:lnSpc>
              <a:spcBef>
                <a:spcPct val="0"/>
              </a:spcBef>
              <a:buFont typeface="Arial"/>
              <a:buChar char="•"/>
            </a:pPr>
            <a:r>
              <a:rPr lang="en-US" sz="4348">
                <a:solidFill>
                  <a:srgbClr val="FFFFFF"/>
                </a:solidFill>
                <a:latin typeface="Canva Sans"/>
              </a:rPr>
              <a:t>This</a:t>
            </a:r>
            <a:r>
              <a:rPr lang="en-US" sz="4348">
                <a:solidFill>
                  <a:srgbClr val="FFFFFF"/>
                </a:solidFill>
                <a:latin typeface="Canva Sans"/>
              </a:rPr>
              <a:t> work melds well with the distributed-memory algorithm, the natural extension is to replace its sampling and compositing phases with our data-parallel primitive approach.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31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0862"/>
            <a:ext cx="2467627" cy="2416361"/>
          </a:xfrm>
          <a:custGeom>
            <a:avLst/>
            <a:gdLst/>
            <a:ahLst/>
            <a:cxnLst/>
            <a:rect r="r" b="b" t="t" l="l"/>
            <a:pathLst>
              <a:path h="2416361" w="2467627">
                <a:moveTo>
                  <a:pt x="0" y="0"/>
                </a:moveTo>
                <a:lnTo>
                  <a:pt x="2467627" y="0"/>
                </a:lnTo>
                <a:lnTo>
                  <a:pt x="2467627" y="2416361"/>
                </a:lnTo>
                <a:lnTo>
                  <a:pt x="0" y="24163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32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559447" y="141605"/>
            <a:ext cx="381605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References: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4574" y="2487223"/>
            <a:ext cx="18213426" cy="7534606"/>
            <a:chOff x="0" y="0"/>
            <a:chExt cx="24284568" cy="1004614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57150"/>
              <a:ext cx="23952902" cy="21569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72436" indent="-336218" lvl="1">
                <a:lnSpc>
                  <a:spcPts val="436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114">
                  <a:solidFill>
                    <a:srgbClr val="FFFFFF"/>
                  </a:solidFill>
                  <a:latin typeface="Canva Sans"/>
                </a:rPr>
                <a:t>[CDM06] CHILDS H., DUCHAINEAU M., MA K.-L.: A Scalable, Hybrid Scheme for Volume Rendering Massive Data Sets. In Proceedings of Eurographics Symposium on Parallel Graphics and Visualization (EGPGV) (Braga, Portugal, May 2006)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99432" y="2033168"/>
              <a:ext cx="23754037" cy="14817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94355" indent="-347178" lvl="1">
                <a:lnSpc>
                  <a:spcPts val="4502"/>
                </a:lnSpc>
                <a:buFont typeface="Arial"/>
                <a:buChar char="•"/>
              </a:pPr>
              <a:r>
                <a:rPr lang="en-US" sz="3216">
                  <a:solidFill>
                    <a:srgbClr val="FFFFFF"/>
                  </a:solidFill>
                  <a:latin typeface="Canva Sans"/>
                </a:rPr>
                <a:t>     CALLAHAN S. P., IKITS M., COMBA J. L. D., SILVA C. T.: Hardware-assisted visibility sorting for unstructured volume rendering. Visualization and Computer Graphics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98865" y="3849309"/>
              <a:ext cx="23754037" cy="1897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93449" indent="-296724" lvl="1">
                <a:lnSpc>
                  <a:spcPts val="3848"/>
                </a:lnSpc>
                <a:buFont typeface="Arial"/>
                <a:buChar char="•"/>
              </a:pPr>
              <a:r>
                <a:rPr lang="en-US" sz="2748">
                  <a:solidFill>
                    <a:srgbClr val="FFFFFF"/>
                  </a:solidFill>
                  <a:latin typeface="Canva Sans"/>
                </a:rPr>
                <a:t>     MORELAND K., AYACHIT U., GEVECI B., MA K.- L.: Dax Toolkit: A Proposed Framework for Data Analysis and Visualization at Extreme Scale. In Proceedings of the IEEE Symposium on Large-Scale Data Analysis and Visualization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99432" y="5935462"/>
              <a:ext cx="24185135" cy="1376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56504" indent="-328252" lvl="1">
                <a:lnSpc>
                  <a:spcPts val="4257"/>
                </a:lnSpc>
                <a:buFont typeface="Arial"/>
                <a:buChar char="•"/>
              </a:pPr>
              <a:r>
                <a:rPr lang="en-US" sz="3040">
                  <a:solidFill>
                    <a:srgbClr val="FFFFFF"/>
                  </a:solidFill>
                  <a:latin typeface="Canva Sans"/>
                </a:rPr>
                <a:t>     </a:t>
              </a:r>
              <a:r>
                <a:rPr lang="en-US" sz="3040">
                  <a:solidFill>
                    <a:srgbClr val="FFFFFF"/>
                  </a:solidFill>
                  <a:latin typeface="Canva Sans"/>
                </a:rPr>
                <a:t>MEREDITH J. S., AHERN S., PUGMIRE D., SISNEROS R.: Eavl: the extreme-scale analysis and visualization library.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98865" y="7911812"/>
              <a:ext cx="23754037" cy="21343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63295" indent="-331647" lvl="1">
                <a:lnSpc>
                  <a:spcPts val="4301"/>
                </a:lnSpc>
                <a:buFont typeface="Arial"/>
                <a:buChar char="•"/>
              </a:pPr>
              <a:r>
                <a:rPr lang="en-US" sz="3072">
                  <a:solidFill>
                    <a:srgbClr val="FFFFFF"/>
                  </a:solidFill>
                  <a:latin typeface="Canva Sans"/>
                </a:rPr>
                <a:t>[WMFC02] WYLIE B., MORELAND K., FISK L. A., CROSSNO P.: Tetrahedral projection using vertex shaders. In Proceedings of the 2002 IEEE symposium on Volume visualization and graphics</a:t>
              </a:r>
            </a:p>
          </p:txBody>
        </p:sp>
      </p:grp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62002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34831" y="2622011"/>
            <a:ext cx="14832751" cy="6650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38"/>
              </a:lnSpc>
            </a:pPr>
            <a:r>
              <a:rPr lang="en-US" sz="30798">
                <a:solidFill>
                  <a:srgbClr val="F7F7F8"/>
                </a:solidFill>
                <a:latin typeface="Jeepers Bold"/>
              </a:rPr>
              <a:t>THANK YOU !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888069" y="146666"/>
            <a:ext cx="1399931" cy="882034"/>
            <a:chOff x="0" y="0"/>
            <a:chExt cx="1866575" cy="11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45265" y="0"/>
              <a:ext cx="1176045" cy="1176045"/>
            </a:xfrm>
            <a:custGeom>
              <a:avLst/>
              <a:gdLst/>
              <a:ahLst/>
              <a:cxnLst/>
              <a:rect r="r" b="b" t="t" l="l"/>
              <a:pathLst>
                <a:path h="1176045" w="1176045">
                  <a:moveTo>
                    <a:pt x="0" y="0"/>
                  </a:moveTo>
                  <a:lnTo>
                    <a:pt x="1176045" y="0"/>
                  </a:lnTo>
                  <a:lnTo>
                    <a:pt x="1176045" y="1176045"/>
                  </a:lnTo>
                  <a:lnTo>
                    <a:pt x="0" y="11760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236438"/>
              <a:ext cx="1866575" cy="62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5"/>
                </a:lnSpc>
                <a:spcBef>
                  <a:spcPct val="0"/>
                </a:spcBef>
              </a:pPr>
              <a:r>
                <a:rPr lang="en-US" sz="2796">
                  <a:solidFill>
                    <a:srgbClr val="FFFFFF"/>
                  </a:solidFill>
                  <a:latin typeface="Canva Sans"/>
                </a:rPr>
                <a:t>33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62002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75700" y="2094841"/>
            <a:ext cx="13894950" cy="673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92579" indent="-546290" lvl="1">
              <a:lnSpc>
                <a:spcPts val="482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Lato"/>
              </a:rPr>
              <a:t>Description of a new volume rendering algorithm composed of data-parallel primitives.</a:t>
            </a:r>
          </a:p>
          <a:p>
            <a:pPr algn="l">
              <a:lnSpc>
                <a:spcPts val="4830"/>
              </a:lnSpc>
            </a:pPr>
          </a:p>
          <a:p>
            <a:pPr algn="l" marL="1092579" indent="-546290" lvl="1">
              <a:lnSpc>
                <a:spcPts val="482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Lato"/>
              </a:rPr>
              <a:t>Evaluation of the algorithm on CPU and GPU architectures.</a:t>
            </a:r>
          </a:p>
          <a:p>
            <a:pPr algn="l">
              <a:lnSpc>
                <a:spcPts val="4830"/>
              </a:lnSpc>
            </a:pPr>
          </a:p>
          <a:p>
            <a:pPr algn="l" marL="1092579" indent="-546290" lvl="1">
              <a:lnSpc>
                <a:spcPts val="482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Lato"/>
              </a:rPr>
              <a:t> Exploration of the variation in performance characteristics across architectures, which informs how effective data-parallel primitives are at hiding architectural details.</a:t>
            </a:r>
          </a:p>
          <a:p>
            <a:pPr algn="l">
              <a:lnSpc>
                <a:spcPts val="5105"/>
              </a:lnSpc>
            </a:pPr>
          </a:p>
          <a:p>
            <a:pPr algn="l" marL="1092948" indent="-546474" lvl="1">
              <a:lnSpc>
                <a:spcPts val="483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Lato"/>
              </a:rPr>
              <a:t> Comparison to community standard volume renderers which do not make use of data-parallel primitives.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7192806" y="106722"/>
            <a:ext cx="921978" cy="921978"/>
          </a:xfrm>
          <a:custGeom>
            <a:avLst/>
            <a:gdLst/>
            <a:ahLst/>
            <a:cxnLst/>
            <a:rect r="r" b="b" t="t" l="l"/>
            <a:pathLst>
              <a:path h="921978" w="921978">
                <a:moveTo>
                  <a:pt x="0" y="0"/>
                </a:moveTo>
                <a:lnTo>
                  <a:pt x="921978" y="0"/>
                </a:lnTo>
                <a:lnTo>
                  <a:pt x="921978" y="921978"/>
                </a:lnTo>
                <a:lnTo>
                  <a:pt x="0" y="9219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86425" y="888450"/>
            <a:ext cx="13896781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u="sng">
                <a:solidFill>
                  <a:srgbClr val="FFFFFF"/>
                </a:solidFill>
                <a:latin typeface="Montserrat Bold"/>
              </a:rPr>
              <a:t>Contribution Of This Work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4102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9258796" y="2451653"/>
            <a:ext cx="0" cy="729076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7156515" y="314802"/>
            <a:ext cx="894401" cy="894401"/>
          </a:xfrm>
          <a:custGeom>
            <a:avLst/>
            <a:gdLst/>
            <a:ahLst/>
            <a:cxnLst/>
            <a:rect r="r" b="b" t="t" l="l"/>
            <a:pathLst>
              <a:path h="894401" w="894401">
                <a:moveTo>
                  <a:pt x="0" y="0"/>
                </a:moveTo>
                <a:lnTo>
                  <a:pt x="894401" y="0"/>
                </a:lnTo>
                <a:lnTo>
                  <a:pt x="894401" y="894400"/>
                </a:lnTo>
                <a:lnTo>
                  <a:pt x="0" y="894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75700" y="533400"/>
            <a:ext cx="12777536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50"/>
              </a:lnSpc>
            </a:pPr>
            <a:r>
              <a:rPr lang="en-US" sz="5125">
                <a:solidFill>
                  <a:srgbClr val="FFFFFF"/>
                </a:solidFill>
                <a:latin typeface="Times New Roman"/>
              </a:rPr>
              <a:t>                            </a:t>
            </a:r>
            <a:r>
              <a:rPr lang="en-US" sz="5125" u="sng">
                <a:solidFill>
                  <a:srgbClr val="FFFFFF"/>
                </a:solidFill>
                <a:latin typeface="Times New Roman"/>
              </a:rPr>
              <a:t>Related Work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56933" y="2020478"/>
            <a:ext cx="5538750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u="sng">
                <a:solidFill>
                  <a:srgbClr val="FFFFFF"/>
                </a:solidFill>
                <a:latin typeface="Times New Roman"/>
              </a:rPr>
              <a:t>Data-Parallel Primitives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66079" y="2103990"/>
            <a:ext cx="8374950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u="sng">
                <a:solidFill>
                  <a:srgbClr val="FFFFFF"/>
                </a:solidFill>
                <a:latin typeface="Times New Roman"/>
              </a:rPr>
              <a:t>Unstructured </a:t>
            </a:r>
            <a:r>
              <a:rPr lang="en-US" sz="3600" u="sng">
                <a:solidFill>
                  <a:srgbClr val="FFFFFF"/>
                </a:solidFill>
                <a:latin typeface="Times New Roman"/>
              </a:rPr>
              <a:t>Volume Rendering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9381" y="2953324"/>
            <a:ext cx="8553665" cy="6789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9417" indent="-344709" lvl="1">
              <a:lnSpc>
                <a:spcPts val="4470"/>
              </a:lnSpc>
              <a:buFont typeface="Arial"/>
              <a:buChar char="•"/>
            </a:pPr>
            <a:r>
              <a:rPr lang="en-US" sz="3193">
                <a:solidFill>
                  <a:srgbClr val="FFFFFF"/>
                </a:solidFill>
                <a:latin typeface="Canva Sans"/>
              </a:rPr>
              <a:t>Tools used in parallel computing to distribute data across multiple processors</a:t>
            </a:r>
          </a:p>
          <a:p>
            <a:pPr marL="689417" indent="-344709" lvl="1">
              <a:lnSpc>
                <a:spcPts val="4470"/>
              </a:lnSpc>
              <a:buFont typeface="Arial"/>
              <a:buChar char="•"/>
            </a:pPr>
            <a:r>
              <a:rPr lang="en-US" sz="3193">
                <a:solidFill>
                  <a:srgbClr val="FFFFFF"/>
                </a:solidFill>
                <a:latin typeface="Canva Sans"/>
              </a:rPr>
              <a:t>Dax, EAVL, and PISTON are merging into a single product (VTK-m)</a:t>
            </a:r>
          </a:p>
          <a:p>
            <a:pPr marL="689417" indent="-344709" lvl="1">
              <a:lnSpc>
                <a:spcPts val="4470"/>
              </a:lnSpc>
              <a:buFont typeface="Arial"/>
              <a:buChar char="•"/>
            </a:pPr>
            <a:r>
              <a:rPr lang="en-US" sz="3193">
                <a:solidFill>
                  <a:srgbClr val="FFFFFF"/>
                </a:solidFill>
                <a:latin typeface="Canva Sans"/>
              </a:rPr>
              <a:t>While the foundations of combined product development have been established, a significant gap remains in specific algorithm development.</a:t>
            </a:r>
          </a:p>
          <a:p>
            <a:pPr marL="689417" indent="-344709" lvl="1">
              <a:lnSpc>
                <a:spcPts val="4470"/>
              </a:lnSpc>
              <a:buFont typeface="Arial"/>
              <a:buChar char="•"/>
            </a:pPr>
            <a:r>
              <a:rPr lang="en-US" sz="3193">
                <a:solidFill>
                  <a:srgbClr val="FFFFFF"/>
                </a:solidFill>
                <a:latin typeface="Canva Sans"/>
              </a:rPr>
              <a:t> Our study addresses this gap by introducing a critical visualization algorithm to the field.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51371" y="2953324"/>
            <a:ext cx="8390020" cy="7281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7980" indent="-343990" lvl="1">
              <a:lnSpc>
                <a:spcPts val="4461"/>
              </a:lnSpc>
              <a:buFont typeface="Arial"/>
              <a:buChar char="•"/>
            </a:pPr>
            <a:r>
              <a:rPr lang="en-US" sz="3186">
                <a:solidFill>
                  <a:srgbClr val="FFFFFF"/>
                </a:solidFill>
                <a:latin typeface="Canva Sans"/>
              </a:rPr>
              <a:t>A combination of color and transparency to allow users to see the entirety of a three-dimensional volume</a:t>
            </a:r>
          </a:p>
          <a:p>
            <a:pPr marL="687980" indent="-343990" lvl="1">
              <a:lnSpc>
                <a:spcPts val="4461"/>
              </a:lnSpc>
              <a:buFont typeface="Arial"/>
              <a:buChar char="•"/>
            </a:pPr>
            <a:r>
              <a:rPr lang="en-US" sz="3186">
                <a:solidFill>
                  <a:srgbClr val="FFFFFF"/>
                </a:solidFill>
                <a:latin typeface="Canva Sans"/>
              </a:rPr>
              <a:t>Projected tetrahedra method</a:t>
            </a:r>
          </a:p>
          <a:p>
            <a:pPr marL="687980" indent="-343990" lvl="1">
              <a:lnSpc>
                <a:spcPts val="4461"/>
              </a:lnSpc>
              <a:buFont typeface="Arial"/>
              <a:buChar char="•"/>
            </a:pPr>
            <a:r>
              <a:rPr lang="en-US" sz="3186">
                <a:solidFill>
                  <a:srgbClr val="FFFFFF"/>
                </a:solidFill>
                <a:latin typeface="Canva Sans"/>
              </a:rPr>
              <a:t> Ray-caster for unstructured data</a:t>
            </a:r>
          </a:p>
          <a:p>
            <a:pPr marL="687980" indent="-343990" lvl="1">
              <a:lnSpc>
                <a:spcPts val="4461"/>
              </a:lnSpc>
              <a:buFont typeface="Arial"/>
              <a:buChar char="•"/>
            </a:pPr>
            <a:r>
              <a:rPr lang="en-US" sz="3186">
                <a:solidFill>
                  <a:srgbClr val="FFFFFF"/>
                </a:solidFill>
                <a:latin typeface="Canva Sans"/>
              </a:rPr>
              <a:t>Z-Sweep is an algorithm that advances a plane through the volume in depth. </a:t>
            </a:r>
          </a:p>
          <a:p>
            <a:pPr marL="687980" indent="-343990" lvl="1">
              <a:lnSpc>
                <a:spcPts val="4461"/>
              </a:lnSpc>
              <a:buFont typeface="Arial"/>
              <a:buChar char="•"/>
            </a:pPr>
            <a:r>
              <a:rPr lang="en-US" sz="3186">
                <a:solidFill>
                  <a:srgbClr val="FFFFFF"/>
                </a:solidFill>
                <a:latin typeface="Canva Sans"/>
              </a:rPr>
              <a:t>Childs et al developed a parallel algorithm, the descendent of Z-Sweep, which is closely related to our algorithm.</a:t>
            </a:r>
          </a:p>
          <a:p>
            <a:pPr>
              <a:lnSpc>
                <a:spcPts val="4461"/>
              </a:lnSpc>
            </a:pPr>
            <a:r>
              <a:rPr lang="en-US" sz="3186">
                <a:solidFill>
                  <a:srgbClr val="FFFFFF"/>
                </a:solidFill>
                <a:latin typeface="Canva Sans"/>
              </a:rPr>
              <a:t>    </a:t>
            </a:r>
          </a:p>
          <a:p>
            <a:pPr>
              <a:lnSpc>
                <a:spcPts val="4461"/>
              </a:lnSpc>
            </a:pPr>
            <a:r>
              <a:rPr lang="en-US" sz="3186">
                <a:solidFill>
                  <a:srgbClr val="FFFFFF"/>
                </a:solidFill>
                <a:latin typeface="Canva Sans"/>
              </a:rPr>
              <a:t>         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62002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77150" y="5677500"/>
            <a:ext cx="3884652" cy="4493212"/>
            <a:chOff x="0" y="0"/>
            <a:chExt cx="5045400" cy="5835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2700" y="12700"/>
              <a:ext cx="5020056" cy="5810377"/>
            </a:xfrm>
            <a:custGeom>
              <a:avLst/>
              <a:gdLst/>
              <a:ahLst/>
              <a:cxnLst/>
              <a:rect r="r" b="b" t="t" l="l"/>
              <a:pathLst>
                <a:path h="5810377" w="5020056">
                  <a:moveTo>
                    <a:pt x="0" y="0"/>
                  </a:moveTo>
                  <a:lnTo>
                    <a:pt x="5020056" y="0"/>
                  </a:lnTo>
                  <a:lnTo>
                    <a:pt x="5020056" y="5810377"/>
                  </a:lnTo>
                  <a:lnTo>
                    <a:pt x="0" y="5810377"/>
                  </a:lnTo>
                  <a:close/>
                </a:path>
              </a:pathLst>
            </a:custGeom>
            <a:solidFill>
              <a:srgbClr val="82C7A5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045456" cy="5835777"/>
            </a:xfrm>
            <a:custGeom>
              <a:avLst/>
              <a:gdLst/>
              <a:ahLst/>
              <a:cxnLst/>
              <a:rect r="r" b="b" t="t" l="l"/>
              <a:pathLst>
                <a:path h="5835777" w="5045456">
                  <a:moveTo>
                    <a:pt x="12700" y="0"/>
                  </a:moveTo>
                  <a:lnTo>
                    <a:pt x="5032756" y="0"/>
                  </a:lnTo>
                  <a:cubicBezTo>
                    <a:pt x="5039741" y="0"/>
                    <a:pt x="5045456" y="5715"/>
                    <a:pt x="5045456" y="12700"/>
                  </a:cubicBezTo>
                  <a:lnTo>
                    <a:pt x="5045456" y="5823077"/>
                  </a:lnTo>
                  <a:cubicBezTo>
                    <a:pt x="5045456" y="5830062"/>
                    <a:pt x="5039741" y="5835777"/>
                    <a:pt x="5032756" y="5835777"/>
                  </a:cubicBezTo>
                  <a:lnTo>
                    <a:pt x="12700" y="5835777"/>
                  </a:lnTo>
                  <a:cubicBezTo>
                    <a:pt x="5715" y="5835777"/>
                    <a:pt x="0" y="5830062"/>
                    <a:pt x="0" y="5823077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823077"/>
                  </a:lnTo>
                  <a:lnTo>
                    <a:pt x="12700" y="5823077"/>
                  </a:lnTo>
                  <a:lnTo>
                    <a:pt x="12700" y="5810377"/>
                  </a:lnTo>
                  <a:lnTo>
                    <a:pt x="5032756" y="5810377"/>
                  </a:lnTo>
                  <a:lnTo>
                    <a:pt x="5032756" y="5823077"/>
                  </a:lnTo>
                  <a:lnTo>
                    <a:pt x="5020056" y="5823077"/>
                  </a:lnTo>
                  <a:lnTo>
                    <a:pt x="5020056" y="12700"/>
                  </a:lnTo>
                  <a:lnTo>
                    <a:pt x="5032756" y="12700"/>
                  </a:lnTo>
                  <a:lnTo>
                    <a:pt x="5032756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D9D9D9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4055175" y="1177975"/>
            <a:ext cx="3784050" cy="4376850"/>
            <a:chOff x="0" y="0"/>
            <a:chExt cx="5045400" cy="5835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2700" y="12700"/>
              <a:ext cx="5020056" cy="5810377"/>
            </a:xfrm>
            <a:custGeom>
              <a:avLst/>
              <a:gdLst/>
              <a:ahLst/>
              <a:cxnLst/>
              <a:rect r="r" b="b" t="t" l="l"/>
              <a:pathLst>
                <a:path h="5810377" w="5020056">
                  <a:moveTo>
                    <a:pt x="0" y="0"/>
                  </a:moveTo>
                  <a:lnTo>
                    <a:pt x="5020056" y="0"/>
                  </a:lnTo>
                  <a:lnTo>
                    <a:pt x="5020056" y="5810377"/>
                  </a:lnTo>
                  <a:lnTo>
                    <a:pt x="0" y="5810377"/>
                  </a:lnTo>
                  <a:close/>
                </a:path>
              </a:pathLst>
            </a:custGeom>
            <a:solidFill>
              <a:srgbClr val="82C7A5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45456" cy="5835777"/>
            </a:xfrm>
            <a:custGeom>
              <a:avLst/>
              <a:gdLst/>
              <a:ahLst/>
              <a:cxnLst/>
              <a:rect r="r" b="b" t="t" l="l"/>
              <a:pathLst>
                <a:path h="5835777" w="5045456">
                  <a:moveTo>
                    <a:pt x="12700" y="0"/>
                  </a:moveTo>
                  <a:lnTo>
                    <a:pt x="5032756" y="0"/>
                  </a:lnTo>
                  <a:cubicBezTo>
                    <a:pt x="5039741" y="0"/>
                    <a:pt x="5045456" y="5715"/>
                    <a:pt x="5045456" y="12700"/>
                  </a:cubicBezTo>
                  <a:lnTo>
                    <a:pt x="5045456" y="5823077"/>
                  </a:lnTo>
                  <a:cubicBezTo>
                    <a:pt x="5045456" y="5830062"/>
                    <a:pt x="5039741" y="5835777"/>
                    <a:pt x="5032756" y="5835777"/>
                  </a:cubicBezTo>
                  <a:lnTo>
                    <a:pt x="12700" y="5835777"/>
                  </a:lnTo>
                  <a:cubicBezTo>
                    <a:pt x="5715" y="5835777"/>
                    <a:pt x="0" y="5830062"/>
                    <a:pt x="0" y="5823077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823077"/>
                  </a:lnTo>
                  <a:lnTo>
                    <a:pt x="12700" y="5823077"/>
                  </a:lnTo>
                  <a:lnTo>
                    <a:pt x="12700" y="5810377"/>
                  </a:lnTo>
                  <a:lnTo>
                    <a:pt x="5032756" y="5810377"/>
                  </a:lnTo>
                  <a:lnTo>
                    <a:pt x="5032756" y="5823077"/>
                  </a:lnTo>
                  <a:lnTo>
                    <a:pt x="5020056" y="5823077"/>
                  </a:lnTo>
                  <a:lnTo>
                    <a:pt x="5020056" y="12700"/>
                  </a:lnTo>
                  <a:lnTo>
                    <a:pt x="5032756" y="12700"/>
                  </a:lnTo>
                  <a:lnTo>
                    <a:pt x="5032756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D9D9D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4215287" y="1379831"/>
            <a:ext cx="3598365" cy="389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9"/>
              </a:lnSpc>
            </a:pPr>
            <a:r>
              <a:rPr lang="en-US" sz="3216">
                <a:solidFill>
                  <a:srgbClr val="000000"/>
                </a:solidFill>
                <a:latin typeface="Lato"/>
              </a:rPr>
              <a:t>Computational  work-horse of data-parallel primitives.</a:t>
            </a:r>
          </a:p>
          <a:p>
            <a:pPr algn="l">
              <a:lnSpc>
                <a:spcPts val="3859"/>
              </a:lnSpc>
            </a:pPr>
            <a:r>
              <a:rPr lang="en-US" sz="3216">
                <a:solidFill>
                  <a:srgbClr val="000000"/>
                </a:solidFill>
                <a:latin typeface="Lato"/>
              </a:rPr>
              <a:t>It is </a:t>
            </a:r>
            <a:r>
              <a:rPr lang="en-US" sz="3216">
                <a:solidFill>
                  <a:srgbClr val="000000"/>
                </a:solidFill>
                <a:latin typeface="Lato"/>
              </a:rPr>
              <a:t>body of a for loop, where each iteration of the loop can be executed independently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1008688" y="1177975"/>
            <a:ext cx="4207538" cy="4404275"/>
            <a:chOff x="0" y="0"/>
            <a:chExt cx="5266355" cy="55126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3756" y="12700"/>
              <a:ext cx="5238838" cy="5487162"/>
            </a:xfrm>
            <a:custGeom>
              <a:avLst/>
              <a:gdLst/>
              <a:ahLst/>
              <a:cxnLst/>
              <a:rect r="r" b="b" t="t" l="l"/>
              <a:pathLst>
                <a:path h="5487162" w="5238838">
                  <a:moveTo>
                    <a:pt x="0" y="0"/>
                  </a:moveTo>
                  <a:lnTo>
                    <a:pt x="5238838" y="0"/>
                  </a:lnTo>
                  <a:lnTo>
                    <a:pt x="5238838" y="5487162"/>
                  </a:lnTo>
                  <a:lnTo>
                    <a:pt x="0" y="5487162"/>
                  </a:lnTo>
                  <a:close/>
                </a:path>
              </a:pathLst>
            </a:custGeom>
            <a:solidFill>
              <a:srgbClr val="82C7A5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6349" cy="5512562"/>
            </a:xfrm>
            <a:custGeom>
              <a:avLst/>
              <a:gdLst/>
              <a:ahLst/>
              <a:cxnLst/>
              <a:rect r="r" b="b" t="t" l="l"/>
              <a:pathLst>
                <a:path h="5512562" w="5266349">
                  <a:moveTo>
                    <a:pt x="13756" y="0"/>
                  </a:moveTo>
                  <a:lnTo>
                    <a:pt x="5252594" y="0"/>
                  </a:lnTo>
                  <a:cubicBezTo>
                    <a:pt x="5260159" y="0"/>
                    <a:pt x="5266349" y="5715"/>
                    <a:pt x="5266349" y="12700"/>
                  </a:cubicBezTo>
                  <a:lnTo>
                    <a:pt x="5266349" y="5499862"/>
                  </a:lnTo>
                  <a:cubicBezTo>
                    <a:pt x="5266349" y="5506847"/>
                    <a:pt x="5260159" y="5512562"/>
                    <a:pt x="5252594" y="5512562"/>
                  </a:cubicBezTo>
                  <a:lnTo>
                    <a:pt x="13756" y="5512562"/>
                  </a:lnTo>
                  <a:cubicBezTo>
                    <a:pt x="6190" y="5512562"/>
                    <a:pt x="0" y="5506847"/>
                    <a:pt x="0" y="5499862"/>
                  </a:cubicBezTo>
                  <a:lnTo>
                    <a:pt x="0" y="12700"/>
                  </a:lnTo>
                  <a:cubicBezTo>
                    <a:pt x="0" y="5715"/>
                    <a:pt x="6190" y="0"/>
                    <a:pt x="13756" y="0"/>
                  </a:cubicBezTo>
                  <a:moveTo>
                    <a:pt x="13756" y="25400"/>
                  </a:moveTo>
                  <a:lnTo>
                    <a:pt x="13756" y="12700"/>
                  </a:lnTo>
                  <a:lnTo>
                    <a:pt x="27511" y="12700"/>
                  </a:lnTo>
                  <a:lnTo>
                    <a:pt x="27511" y="5499862"/>
                  </a:lnTo>
                  <a:lnTo>
                    <a:pt x="13756" y="5499862"/>
                  </a:lnTo>
                  <a:lnTo>
                    <a:pt x="13756" y="5487162"/>
                  </a:lnTo>
                  <a:lnTo>
                    <a:pt x="5252594" y="5487162"/>
                  </a:lnTo>
                  <a:lnTo>
                    <a:pt x="5252594" y="5499862"/>
                  </a:lnTo>
                  <a:lnTo>
                    <a:pt x="5238838" y="5499862"/>
                  </a:lnTo>
                  <a:lnTo>
                    <a:pt x="5238838" y="12700"/>
                  </a:lnTo>
                  <a:lnTo>
                    <a:pt x="5252594" y="12700"/>
                  </a:lnTo>
                  <a:lnTo>
                    <a:pt x="5252594" y="25400"/>
                  </a:lnTo>
                  <a:lnTo>
                    <a:pt x="13756" y="25400"/>
                  </a:lnTo>
                  <a:close/>
                </a:path>
              </a:pathLst>
            </a:custGeom>
            <a:solidFill>
              <a:srgbClr val="D9D9D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1243408" y="1476375"/>
            <a:ext cx="3738097" cy="389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3199">
                <a:solidFill>
                  <a:srgbClr val="000000"/>
                </a:solidFill>
                <a:latin typeface="Lato"/>
              </a:rPr>
              <a:t>Copies items in parallel from the input arrays to the output arrays, where the input arrays are of length n and the output arrays are of length m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95118" y="5033506"/>
            <a:ext cx="4659682" cy="5188963"/>
            <a:chOff x="0" y="0"/>
            <a:chExt cx="6212910" cy="6918617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722367"/>
              <a:ext cx="6212910" cy="6119500"/>
              <a:chOff x="0" y="0"/>
              <a:chExt cx="5596746" cy="55126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15729" y="12700"/>
                <a:ext cx="5565339" cy="5487162"/>
              </a:xfrm>
              <a:custGeom>
                <a:avLst/>
                <a:gdLst/>
                <a:ahLst/>
                <a:cxnLst/>
                <a:rect r="r" b="b" t="t" l="l"/>
                <a:pathLst>
                  <a:path h="5487162" w="5565339">
                    <a:moveTo>
                      <a:pt x="0" y="0"/>
                    </a:moveTo>
                    <a:lnTo>
                      <a:pt x="5565338" y="0"/>
                    </a:lnTo>
                    <a:lnTo>
                      <a:pt x="5565338" y="5487162"/>
                    </a:lnTo>
                    <a:lnTo>
                      <a:pt x="0" y="5487162"/>
                    </a:lnTo>
                    <a:close/>
                  </a:path>
                </a:pathLst>
              </a:custGeom>
              <a:solidFill>
                <a:srgbClr val="82C7A5"/>
              </a:solidFill>
            </p:spPr>
          </p:sp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5596787" cy="5512562"/>
              </a:xfrm>
              <a:custGeom>
                <a:avLst/>
                <a:gdLst/>
                <a:ahLst/>
                <a:cxnLst/>
                <a:rect r="r" b="b" t="t" l="l"/>
                <a:pathLst>
                  <a:path h="5512562" w="5596787">
                    <a:moveTo>
                      <a:pt x="15729" y="0"/>
                    </a:moveTo>
                    <a:lnTo>
                      <a:pt x="5581067" y="0"/>
                    </a:lnTo>
                    <a:cubicBezTo>
                      <a:pt x="5589718" y="0"/>
                      <a:pt x="5596787" y="5715"/>
                      <a:pt x="5596787" y="12700"/>
                    </a:cubicBezTo>
                    <a:lnTo>
                      <a:pt x="5596787" y="5499862"/>
                    </a:lnTo>
                    <a:cubicBezTo>
                      <a:pt x="5596787" y="5506847"/>
                      <a:pt x="5589718" y="5512562"/>
                      <a:pt x="5581067" y="5512562"/>
                    </a:cubicBezTo>
                    <a:lnTo>
                      <a:pt x="15729" y="5512562"/>
                    </a:lnTo>
                    <a:cubicBezTo>
                      <a:pt x="7078" y="5512562"/>
                      <a:pt x="0" y="5506847"/>
                      <a:pt x="0" y="5499862"/>
                    </a:cubicBezTo>
                    <a:lnTo>
                      <a:pt x="0" y="12700"/>
                    </a:lnTo>
                    <a:cubicBezTo>
                      <a:pt x="0" y="5715"/>
                      <a:pt x="7078" y="0"/>
                      <a:pt x="15729" y="0"/>
                    </a:cubicBezTo>
                    <a:moveTo>
                      <a:pt x="15729" y="25400"/>
                    </a:moveTo>
                    <a:lnTo>
                      <a:pt x="15729" y="12700"/>
                    </a:lnTo>
                    <a:lnTo>
                      <a:pt x="31458" y="12700"/>
                    </a:lnTo>
                    <a:lnTo>
                      <a:pt x="31458" y="5499862"/>
                    </a:lnTo>
                    <a:lnTo>
                      <a:pt x="15729" y="5499862"/>
                    </a:lnTo>
                    <a:lnTo>
                      <a:pt x="15729" y="5487162"/>
                    </a:lnTo>
                    <a:lnTo>
                      <a:pt x="5581067" y="5487162"/>
                    </a:lnTo>
                    <a:lnTo>
                      <a:pt x="5581067" y="5499862"/>
                    </a:lnTo>
                    <a:lnTo>
                      <a:pt x="5565339" y="5499862"/>
                    </a:lnTo>
                    <a:lnTo>
                      <a:pt x="5565339" y="12700"/>
                    </a:lnTo>
                    <a:lnTo>
                      <a:pt x="5581067" y="12700"/>
                    </a:lnTo>
                    <a:lnTo>
                      <a:pt x="5581067" y="25400"/>
                    </a:lnTo>
                    <a:lnTo>
                      <a:pt x="15729" y="25400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1190973" y="-9525"/>
              <a:ext cx="3323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Lato"/>
                </a:rPr>
                <a:t>ReverseIndex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85583" y="636092"/>
              <a:ext cx="5841743" cy="6282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10"/>
                </a:lnSpc>
              </a:pPr>
              <a:r>
                <a:rPr lang="en-US" sz="3092">
                  <a:solidFill>
                    <a:srgbClr val="000000"/>
                  </a:solidFill>
                  <a:latin typeface="Lato"/>
                </a:rPr>
                <a:t>A specialized Scatter operation that can generate the set of indices to be used in subsequent Gather operations when passed a Boolean array of flags specifying whether each input element is included in the set.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459358" y="5143500"/>
            <a:ext cx="3784050" cy="4968975"/>
            <a:chOff x="0" y="0"/>
            <a:chExt cx="5045400" cy="6625300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789500"/>
              <a:ext cx="5045400" cy="5835800"/>
              <a:chOff x="0" y="0"/>
              <a:chExt cx="5045400" cy="5835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12700" y="12700"/>
                <a:ext cx="5020056" cy="5810377"/>
              </a:xfrm>
              <a:custGeom>
                <a:avLst/>
                <a:gdLst/>
                <a:ahLst/>
                <a:cxnLst/>
                <a:rect r="r" b="b" t="t" l="l"/>
                <a:pathLst>
                  <a:path h="5810377" w="5020056">
                    <a:moveTo>
                      <a:pt x="0" y="0"/>
                    </a:moveTo>
                    <a:lnTo>
                      <a:pt x="5020056" y="0"/>
                    </a:lnTo>
                    <a:lnTo>
                      <a:pt x="5020056" y="5810377"/>
                    </a:lnTo>
                    <a:lnTo>
                      <a:pt x="0" y="5810377"/>
                    </a:lnTo>
                    <a:close/>
                  </a:path>
                </a:pathLst>
              </a:custGeom>
              <a:solidFill>
                <a:srgbClr val="82C7A5"/>
              </a:solidFill>
            </p:spPr>
          </p:sp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5045456" cy="5835777"/>
              </a:xfrm>
              <a:custGeom>
                <a:avLst/>
                <a:gdLst/>
                <a:ahLst/>
                <a:cxnLst/>
                <a:rect r="r" b="b" t="t" l="l"/>
                <a:pathLst>
                  <a:path h="5835777" w="5045456">
                    <a:moveTo>
                      <a:pt x="12700" y="0"/>
                    </a:moveTo>
                    <a:lnTo>
                      <a:pt x="5032756" y="0"/>
                    </a:lnTo>
                    <a:cubicBezTo>
                      <a:pt x="5039741" y="0"/>
                      <a:pt x="5045456" y="5715"/>
                      <a:pt x="5045456" y="12700"/>
                    </a:cubicBezTo>
                    <a:lnTo>
                      <a:pt x="5045456" y="5823077"/>
                    </a:lnTo>
                    <a:cubicBezTo>
                      <a:pt x="5045456" y="5830062"/>
                      <a:pt x="5039741" y="5835777"/>
                      <a:pt x="5032756" y="5835777"/>
                    </a:cubicBezTo>
                    <a:lnTo>
                      <a:pt x="12700" y="5835777"/>
                    </a:lnTo>
                    <a:cubicBezTo>
                      <a:pt x="5715" y="5835777"/>
                      <a:pt x="0" y="5830062"/>
                      <a:pt x="0" y="5823077"/>
                    </a:cubicBezTo>
                    <a:lnTo>
                      <a:pt x="0" y="12700"/>
                    </a:lnTo>
                    <a:cubicBezTo>
                      <a:pt x="0" y="5715"/>
                      <a:pt x="5715" y="0"/>
                      <a:pt x="12700" y="0"/>
                    </a:cubicBezTo>
                    <a:moveTo>
                      <a:pt x="12700" y="25400"/>
                    </a:moveTo>
                    <a:lnTo>
                      <a:pt x="12700" y="12700"/>
                    </a:lnTo>
                    <a:lnTo>
                      <a:pt x="25400" y="12700"/>
                    </a:lnTo>
                    <a:lnTo>
                      <a:pt x="25400" y="5823077"/>
                    </a:lnTo>
                    <a:lnTo>
                      <a:pt x="12700" y="5823077"/>
                    </a:lnTo>
                    <a:lnTo>
                      <a:pt x="12700" y="5810377"/>
                    </a:lnTo>
                    <a:lnTo>
                      <a:pt x="5032756" y="5810377"/>
                    </a:lnTo>
                    <a:lnTo>
                      <a:pt x="5032756" y="5823077"/>
                    </a:lnTo>
                    <a:lnTo>
                      <a:pt x="5020056" y="5823077"/>
                    </a:lnTo>
                    <a:lnTo>
                      <a:pt x="5020056" y="12700"/>
                    </a:lnTo>
                    <a:lnTo>
                      <a:pt x="5032756" y="12700"/>
                    </a:lnTo>
                    <a:lnTo>
                      <a:pt x="5032756" y="25400"/>
                    </a:lnTo>
                    <a:lnTo>
                      <a:pt x="12700" y="25400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sp>
          <p:nvSpPr>
            <p:cNvPr name="TextBox 24" id="24"/>
            <p:cNvSpPr txBox="true"/>
            <p:nvPr/>
          </p:nvSpPr>
          <p:spPr>
            <a:xfrm rot="0">
              <a:off x="781200" y="-9525"/>
              <a:ext cx="2962600" cy="568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FFFFFF"/>
                  </a:solidFill>
                  <a:latin typeface="Lato"/>
                </a:rPr>
                <a:t>Reduce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134600" y="914575"/>
              <a:ext cx="4776200" cy="503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Lato"/>
                </a:rPr>
                <a:t>It is the </a:t>
              </a:r>
              <a:r>
                <a:rPr lang="en-US" sz="2799">
                  <a:solidFill>
                    <a:srgbClr val="000000"/>
                  </a:solidFill>
                  <a:latin typeface="Lato"/>
                </a:rPr>
                <a:t>Operations   that combine the input values of an array to a single output value</a:t>
              </a:r>
            </a:p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Lato"/>
                </a:rPr>
                <a:t>Ex:- </a:t>
              </a:r>
            </a:p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Lato"/>
                </a:rPr>
                <a:t>Summing all the values in an array.</a:t>
              </a:r>
            </a:p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Lato"/>
                </a:rPr>
                <a:t>Finding the maximum value in an array.</a:t>
              </a: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16878825" y="378400"/>
            <a:ext cx="927347" cy="927347"/>
          </a:xfrm>
          <a:custGeom>
            <a:avLst/>
            <a:gdLst/>
            <a:ahLst/>
            <a:cxnLst/>
            <a:rect r="r" b="b" t="t" l="l"/>
            <a:pathLst>
              <a:path h="927347" w="927347">
                <a:moveTo>
                  <a:pt x="0" y="0"/>
                </a:moveTo>
                <a:lnTo>
                  <a:pt x="927347" y="0"/>
                </a:lnTo>
                <a:lnTo>
                  <a:pt x="927347" y="927347"/>
                </a:lnTo>
                <a:lnTo>
                  <a:pt x="0" y="927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857025" y="100950"/>
            <a:ext cx="8195550" cy="94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u="sng">
                <a:solidFill>
                  <a:srgbClr val="FFFFFF"/>
                </a:solidFill>
                <a:latin typeface="Montserrat"/>
              </a:rPr>
              <a:t>Data-Parallel Primitives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5469650" y="5133975"/>
            <a:ext cx="281835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Lato"/>
              </a:rPr>
              <a:t> Scan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184248" y="758875"/>
            <a:ext cx="222195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FFFFFF"/>
                </a:solidFill>
                <a:latin typeface="Lato"/>
              </a:rPr>
              <a:t>Map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321382" y="654100"/>
            <a:ext cx="358215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FFFFFF"/>
                </a:solidFill>
                <a:latin typeface="Lato"/>
              </a:rPr>
              <a:t>  Gather and Scatter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706759" y="5853487"/>
            <a:ext cx="3855043" cy="4220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2"/>
              </a:lnSpc>
            </a:pPr>
            <a:r>
              <a:rPr lang="en-US" sz="3077">
                <a:solidFill>
                  <a:srgbClr val="000000"/>
                </a:solidFill>
                <a:latin typeface="Lato"/>
              </a:rPr>
              <a:t>Like Reduce, has loop-carried dependencies, but the output is an array instead of a single value, and the result at each point in the output array is the partial reduction up to that point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575" y="0"/>
            <a:ext cx="2075700" cy="2032576"/>
          </a:xfrm>
          <a:custGeom>
            <a:avLst/>
            <a:gdLst/>
            <a:ahLst/>
            <a:cxnLst/>
            <a:rect r="r" b="b" t="t" l="l"/>
            <a:pathLst>
              <a:path h="2032576" w="2075700">
                <a:moveTo>
                  <a:pt x="0" y="0"/>
                </a:moveTo>
                <a:lnTo>
                  <a:pt x="2075700" y="0"/>
                </a:lnTo>
                <a:lnTo>
                  <a:pt x="2075700" y="2032576"/>
                </a:lnTo>
                <a:lnTo>
                  <a:pt x="0" y="20325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04275" y="2785053"/>
            <a:ext cx="15653192" cy="5905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68466" indent="-584233" lvl="1">
              <a:lnSpc>
                <a:spcPts val="4704"/>
              </a:lnSpc>
              <a:buFont typeface="Arial"/>
              <a:buChar char="•"/>
            </a:pPr>
            <a:r>
              <a:rPr lang="en-US" sz="3920">
                <a:solidFill>
                  <a:srgbClr val="FFFFFF"/>
                </a:solidFill>
                <a:latin typeface="Roboto"/>
              </a:rPr>
              <a:t>The algorithm is a sampling-based approach for rendering images, aiming to fill a large buffer with W × H × S samples, where W and H represent image width and height, and S is the depth of samples. </a:t>
            </a:r>
          </a:p>
          <a:p>
            <a:pPr algn="l" marL="1168650" indent="-584325" lvl="1">
              <a:lnSpc>
                <a:spcPts val="4704"/>
              </a:lnSpc>
              <a:buFont typeface="Arial"/>
              <a:buChar char="•"/>
            </a:pPr>
            <a:r>
              <a:rPr lang="en-US" sz="3920">
                <a:solidFill>
                  <a:srgbClr val="FFFFFF"/>
                </a:solidFill>
                <a:latin typeface="Roboto"/>
              </a:rPr>
              <a:t>To manage memory efficiently, the algorithm divides the sampling process into passes, with each pass focusing on a different section of the buffer based on depth. </a:t>
            </a:r>
          </a:p>
          <a:p>
            <a:pPr algn="l" marL="1168650" indent="-584325" lvl="1">
              <a:lnSpc>
                <a:spcPts val="4704"/>
              </a:lnSpc>
              <a:buFont typeface="Arial"/>
              <a:buChar char="•"/>
            </a:pPr>
            <a:r>
              <a:rPr lang="en-US" sz="3920">
                <a:solidFill>
                  <a:srgbClr val="FFFFFF"/>
                </a:solidFill>
                <a:latin typeface="Roboto"/>
              </a:rPr>
              <a:t>This approach allows for early ray termination, identifying opaque pixels after each pass, which helps reduce computational overhead and memory requirements.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7149437" y="157761"/>
            <a:ext cx="987621" cy="987621"/>
          </a:xfrm>
          <a:custGeom>
            <a:avLst/>
            <a:gdLst/>
            <a:ahLst/>
            <a:cxnLst/>
            <a:rect r="r" b="b" t="t" l="l"/>
            <a:pathLst>
              <a:path h="987621" w="987621">
                <a:moveTo>
                  <a:pt x="0" y="0"/>
                </a:moveTo>
                <a:lnTo>
                  <a:pt x="987620" y="0"/>
                </a:lnTo>
                <a:lnTo>
                  <a:pt x="987620" y="987620"/>
                </a:lnTo>
                <a:lnTo>
                  <a:pt x="0" y="9876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86425" y="802550"/>
            <a:ext cx="3843150" cy="102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u="sng">
                <a:solidFill>
                  <a:srgbClr val="FFFFFF"/>
                </a:solidFill>
                <a:latin typeface="Montserrat"/>
              </a:rPr>
              <a:t>Algorithm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619456"/>
            <a:ext cx="16230600" cy="8444291"/>
            <a:chOff x="0" y="0"/>
            <a:chExt cx="21640800" cy="1125905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5411658" cy="5211921"/>
              <a:chOff x="0" y="0"/>
              <a:chExt cx="5939000" cy="5719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12700" y="12700"/>
                <a:ext cx="5913628" cy="5694426"/>
              </a:xfrm>
              <a:custGeom>
                <a:avLst/>
                <a:gdLst/>
                <a:ahLst/>
                <a:cxnLst/>
                <a:rect r="r" b="b" t="t" l="l"/>
                <a:pathLst>
                  <a:path h="5694426" w="5913628">
                    <a:moveTo>
                      <a:pt x="0" y="2847213"/>
                    </a:moveTo>
                    <a:cubicBezTo>
                      <a:pt x="0" y="1274699"/>
                      <a:pt x="1323848" y="0"/>
                      <a:pt x="2956814" y="0"/>
                    </a:cubicBezTo>
                    <a:cubicBezTo>
                      <a:pt x="4589780" y="0"/>
                      <a:pt x="5913628" y="1274699"/>
                      <a:pt x="5913628" y="2847213"/>
                    </a:cubicBezTo>
                    <a:cubicBezTo>
                      <a:pt x="5913628" y="4419727"/>
                      <a:pt x="4589780" y="5694426"/>
                      <a:pt x="2956814" y="5694426"/>
                    </a:cubicBezTo>
                    <a:cubicBezTo>
                      <a:pt x="1323848" y="5694426"/>
                      <a:pt x="0" y="4419727"/>
                      <a:pt x="0" y="2847213"/>
                    </a:cubicBezTo>
                    <a:close/>
                  </a:path>
                </a:pathLst>
              </a:custGeom>
              <a:solidFill>
                <a:srgbClr val="82C7A5"/>
              </a:solidFill>
            </p:spPr>
          </p:sp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939028" cy="5719826"/>
              </a:xfrm>
              <a:custGeom>
                <a:avLst/>
                <a:gdLst/>
                <a:ahLst/>
                <a:cxnLst/>
                <a:rect r="r" b="b" t="t" l="l"/>
                <a:pathLst>
                  <a:path h="5719826" w="5939028">
                    <a:moveTo>
                      <a:pt x="0" y="2859913"/>
                    </a:moveTo>
                    <a:cubicBezTo>
                      <a:pt x="0" y="1280033"/>
                      <a:pt x="1329944" y="0"/>
                      <a:pt x="2969514" y="0"/>
                    </a:cubicBezTo>
                    <a:lnTo>
                      <a:pt x="2969514" y="12700"/>
                    </a:lnTo>
                    <a:lnTo>
                      <a:pt x="2969514" y="0"/>
                    </a:lnTo>
                    <a:cubicBezTo>
                      <a:pt x="4609084" y="0"/>
                      <a:pt x="5939028" y="1280033"/>
                      <a:pt x="5939028" y="2859913"/>
                    </a:cubicBezTo>
                    <a:lnTo>
                      <a:pt x="5926328" y="2859913"/>
                    </a:lnTo>
                    <a:lnTo>
                      <a:pt x="5939028" y="2859913"/>
                    </a:lnTo>
                    <a:cubicBezTo>
                      <a:pt x="5939028" y="4439793"/>
                      <a:pt x="4609084" y="5719826"/>
                      <a:pt x="2969514" y="5719826"/>
                    </a:cubicBezTo>
                    <a:lnTo>
                      <a:pt x="2969514" y="5707126"/>
                    </a:lnTo>
                    <a:lnTo>
                      <a:pt x="2969514" y="5719826"/>
                    </a:lnTo>
                    <a:cubicBezTo>
                      <a:pt x="1329944" y="5719826"/>
                      <a:pt x="0" y="4439793"/>
                      <a:pt x="0" y="2859913"/>
                    </a:cubicBezTo>
                    <a:lnTo>
                      <a:pt x="12700" y="2859913"/>
                    </a:lnTo>
                    <a:lnTo>
                      <a:pt x="25400" y="2859913"/>
                    </a:lnTo>
                    <a:lnTo>
                      <a:pt x="12700" y="2859913"/>
                    </a:lnTo>
                    <a:lnTo>
                      <a:pt x="0" y="2859913"/>
                    </a:lnTo>
                    <a:moveTo>
                      <a:pt x="25400" y="2859913"/>
                    </a:moveTo>
                    <a:cubicBezTo>
                      <a:pt x="25400" y="2866898"/>
                      <a:pt x="19685" y="2872613"/>
                      <a:pt x="12700" y="2872613"/>
                    </a:cubicBezTo>
                    <a:cubicBezTo>
                      <a:pt x="5715" y="2872613"/>
                      <a:pt x="0" y="2866898"/>
                      <a:pt x="0" y="2859913"/>
                    </a:cubicBezTo>
                    <a:cubicBezTo>
                      <a:pt x="0" y="2852928"/>
                      <a:pt x="5715" y="2847213"/>
                      <a:pt x="12700" y="2847213"/>
                    </a:cubicBezTo>
                    <a:cubicBezTo>
                      <a:pt x="19685" y="2847213"/>
                      <a:pt x="25400" y="2852928"/>
                      <a:pt x="25400" y="2859913"/>
                    </a:cubicBezTo>
                    <a:cubicBezTo>
                      <a:pt x="25400" y="4424934"/>
                      <a:pt x="1343025" y="5694426"/>
                      <a:pt x="2969514" y="5694426"/>
                    </a:cubicBezTo>
                    <a:cubicBezTo>
                      <a:pt x="4596003" y="5694426"/>
                      <a:pt x="5913628" y="4424934"/>
                      <a:pt x="5913628" y="2859913"/>
                    </a:cubicBezTo>
                    <a:cubicBezTo>
                      <a:pt x="5913628" y="1294892"/>
                      <a:pt x="4595876" y="25400"/>
                      <a:pt x="2969514" y="25400"/>
                    </a:cubicBezTo>
                    <a:lnTo>
                      <a:pt x="2969514" y="12700"/>
                    </a:lnTo>
                    <a:lnTo>
                      <a:pt x="2969514" y="25400"/>
                    </a:lnTo>
                    <a:cubicBezTo>
                      <a:pt x="1343025" y="25400"/>
                      <a:pt x="25400" y="1294892"/>
                      <a:pt x="25400" y="2859913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6794566" y="34990"/>
              <a:ext cx="5411658" cy="4924709"/>
              <a:chOff x="0" y="0"/>
              <a:chExt cx="5939000" cy="54046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2700" y="13286"/>
                <a:ext cx="5913628" cy="5378062"/>
              </a:xfrm>
              <a:custGeom>
                <a:avLst/>
                <a:gdLst/>
                <a:ahLst/>
                <a:cxnLst/>
                <a:rect r="r" b="b" t="t" l="l"/>
                <a:pathLst>
                  <a:path h="5378062" w="5913628">
                    <a:moveTo>
                      <a:pt x="0" y="2688965"/>
                    </a:moveTo>
                    <a:cubicBezTo>
                      <a:pt x="0" y="1203850"/>
                      <a:pt x="1323848" y="0"/>
                      <a:pt x="2956814" y="0"/>
                    </a:cubicBezTo>
                    <a:cubicBezTo>
                      <a:pt x="4589780" y="0"/>
                      <a:pt x="5913628" y="1203850"/>
                      <a:pt x="5913628" y="2688965"/>
                    </a:cubicBezTo>
                    <a:cubicBezTo>
                      <a:pt x="5913628" y="4174080"/>
                      <a:pt x="4589780" y="5378062"/>
                      <a:pt x="2956814" y="5378062"/>
                    </a:cubicBezTo>
                    <a:cubicBezTo>
                      <a:pt x="1323848" y="5378062"/>
                      <a:pt x="0" y="4174080"/>
                      <a:pt x="0" y="2688965"/>
                    </a:cubicBezTo>
                    <a:close/>
                  </a:path>
                </a:pathLst>
              </a:custGeom>
              <a:solidFill>
                <a:srgbClr val="82C7A5"/>
              </a:solidFill>
            </p:spPr>
          </p:sp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939028" cy="5404633"/>
              </a:xfrm>
              <a:custGeom>
                <a:avLst/>
                <a:gdLst/>
                <a:ahLst/>
                <a:cxnLst/>
                <a:rect r="r" b="b" t="t" l="l"/>
                <a:pathLst>
                  <a:path h="5404633" w="5939028">
                    <a:moveTo>
                      <a:pt x="0" y="2702251"/>
                    </a:moveTo>
                    <a:cubicBezTo>
                      <a:pt x="0" y="1208234"/>
                      <a:pt x="1331214" y="0"/>
                      <a:pt x="2969514" y="0"/>
                    </a:cubicBezTo>
                    <a:cubicBezTo>
                      <a:pt x="4607814" y="0"/>
                      <a:pt x="5939028" y="1208234"/>
                      <a:pt x="5939028" y="2702251"/>
                    </a:cubicBezTo>
                    <a:lnTo>
                      <a:pt x="5926328" y="2702251"/>
                    </a:lnTo>
                    <a:lnTo>
                      <a:pt x="5939028" y="2702251"/>
                    </a:lnTo>
                    <a:cubicBezTo>
                      <a:pt x="5939028" y="4196401"/>
                      <a:pt x="4607814" y="5404502"/>
                      <a:pt x="2969514" y="5404502"/>
                    </a:cubicBezTo>
                    <a:lnTo>
                      <a:pt x="2969514" y="5391215"/>
                    </a:lnTo>
                    <a:lnTo>
                      <a:pt x="2969514" y="5404502"/>
                    </a:lnTo>
                    <a:cubicBezTo>
                      <a:pt x="1331214" y="5404633"/>
                      <a:pt x="0" y="4196401"/>
                      <a:pt x="0" y="2702251"/>
                    </a:cubicBezTo>
                    <a:lnTo>
                      <a:pt x="12700" y="2702251"/>
                    </a:lnTo>
                    <a:lnTo>
                      <a:pt x="25400" y="2702251"/>
                    </a:lnTo>
                    <a:lnTo>
                      <a:pt x="12700" y="2702251"/>
                    </a:lnTo>
                    <a:lnTo>
                      <a:pt x="0" y="2702251"/>
                    </a:lnTo>
                    <a:moveTo>
                      <a:pt x="25400" y="2702251"/>
                    </a:moveTo>
                    <a:cubicBezTo>
                      <a:pt x="25400" y="2709558"/>
                      <a:pt x="19685" y="2715537"/>
                      <a:pt x="12700" y="2715537"/>
                    </a:cubicBezTo>
                    <a:cubicBezTo>
                      <a:pt x="5715" y="2715537"/>
                      <a:pt x="0" y="2709558"/>
                      <a:pt x="0" y="2702251"/>
                    </a:cubicBezTo>
                    <a:cubicBezTo>
                      <a:pt x="0" y="2694943"/>
                      <a:pt x="5715" y="2688965"/>
                      <a:pt x="12700" y="2688965"/>
                    </a:cubicBezTo>
                    <a:cubicBezTo>
                      <a:pt x="19685" y="2688965"/>
                      <a:pt x="25400" y="2694943"/>
                      <a:pt x="25400" y="2702251"/>
                    </a:cubicBezTo>
                    <a:cubicBezTo>
                      <a:pt x="25400" y="4178331"/>
                      <a:pt x="1341755" y="5377929"/>
                      <a:pt x="2969514" y="5377929"/>
                    </a:cubicBezTo>
                    <a:cubicBezTo>
                      <a:pt x="4597273" y="5377929"/>
                      <a:pt x="5913628" y="4178331"/>
                      <a:pt x="5913628" y="2702251"/>
                    </a:cubicBezTo>
                    <a:cubicBezTo>
                      <a:pt x="5913628" y="1226170"/>
                      <a:pt x="4597273" y="26572"/>
                      <a:pt x="2969514" y="26572"/>
                    </a:cubicBezTo>
                    <a:lnTo>
                      <a:pt x="2969514" y="13286"/>
                    </a:lnTo>
                    <a:lnTo>
                      <a:pt x="2969514" y="26572"/>
                    </a:lnTo>
                    <a:cubicBezTo>
                      <a:pt x="1341755" y="26572"/>
                      <a:pt x="25400" y="1226170"/>
                      <a:pt x="25400" y="2702251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14037478" y="34990"/>
              <a:ext cx="5524648" cy="5141941"/>
              <a:chOff x="0" y="0"/>
              <a:chExt cx="6063000" cy="5643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12700" y="12700"/>
                <a:ext cx="6037580" cy="5617591"/>
              </a:xfrm>
              <a:custGeom>
                <a:avLst/>
                <a:gdLst/>
                <a:ahLst/>
                <a:cxnLst/>
                <a:rect r="r" b="b" t="t" l="l"/>
                <a:pathLst>
                  <a:path h="5617591" w="6037580">
                    <a:moveTo>
                      <a:pt x="0" y="2808859"/>
                    </a:moveTo>
                    <a:cubicBezTo>
                      <a:pt x="0" y="1257554"/>
                      <a:pt x="1351534" y="0"/>
                      <a:pt x="3018790" y="0"/>
                    </a:cubicBezTo>
                    <a:cubicBezTo>
                      <a:pt x="4686046" y="0"/>
                      <a:pt x="6037580" y="1257554"/>
                      <a:pt x="6037580" y="2808859"/>
                    </a:cubicBezTo>
                    <a:cubicBezTo>
                      <a:pt x="6037580" y="4360164"/>
                      <a:pt x="4686046" y="5617591"/>
                      <a:pt x="3018790" y="5617591"/>
                    </a:cubicBezTo>
                    <a:cubicBezTo>
                      <a:pt x="1351534" y="5617591"/>
                      <a:pt x="0" y="4360037"/>
                      <a:pt x="0" y="2808859"/>
                    </a:cubicBezTo>
                    <a:close/>
                  </a:path>
                </a:pathLst>
              </a:custGeom>
              <a:solidFill>
                <a:srgbClr val="82C7A5"/>
              </a:solidFill>
            </p:spPr>
          </p:sp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062980" cy="5643118"/>
              </a:xfrm>
              <a:custGeom>
                <a:avLst/>
                <a:gdLst/>
                <a:ahLst/>
                <a:cxnLst/>
                <a:rect r="r" b="b" t="t" l="l"/>
                <a:pathLst>
                  <a:path h="5643118" w="6062980">
                    <a:moveTo>
                      <a:pt x="0" y="2821559"/>
                    </a:moveTo>
                    <a:cubicBezTo>
                      <a:pt x="0" y="1262380"/>
                      <a:pt x="1358138" y="0"/>
                      <a:pt x="3031490" y="0"/>
                    </a:cubicBezTo>
                    <a:cubicBezTo>
                      <a:pt x="4704842" y="0"/>
                      <a:pt x="6062980" y="1262380"/>
                      <a:pt x="6062980" y="2821559"/>
                    </a:cubicBezTo>
                    <a:lnTo>
                      <a:pt x="6050280" y="2821559"/>
                    </a:lnTo>
                    <a:lnTo>
                      <a:pt x="6062980" y="2821559"/>
                    </a:lnTo>
                    <a:cubicBezTo>
                      <a:pt x="6062980" y="4380738"/>
                      <a:pt x="4704842" y="5643118"/>
                      <a:pt x="3031490" y="5643118"/>
                    </a:cubicBezTo>
                    <a:lnTo>
                      <a:pt x="3031490" y="5630418"/>
                    </a:lnTo>
                    <a:lnTo>
                      <a:pt x="3031490" y="5643118"/>
                    </a:lnTo>
                    <a:cubicBezTo>
                      <a:pt x="1358138" y="5642991"/>
                      <a:pt x="0" y="4380611"/>
                      <a:pt x="0" y="2821559"/>
                    </a:cubicBezTo>
                    <a:lnTo>
                      <a:pt x="12700" y="2821559"/>
                    </a:lnTo>
                    <a:lnTo>
                      <a:pt x="25400" y="2821559"/>
                    </a:lnTo>
                    <a:lnTo>
                      <a:pt x="12700" y="2821559"/>
                    </a:lnTo>
                    <a:lnTo>
                      <a:pt x="0" y="2821559"/>
                    </a:lnTo>
                    <a:moveTo>
                      <a:pt x="25400" y="2821559"/>
                    </a:moveTo>
                    <a:cubicBezTo>
                      <a:pt x="25400" y="2828544"/>
                      <a:pt x="19685" y="2834259"/>
                      <a:pt x="12700" y="2834259"/>
                    </a:cubicBezTo>
                    <a:cubicBezTo>
                      <a:pt x="5715" y="2834259"/>
                      <a:pt x="0" y="2828544"/>
                      <a:pt x="0" y="2821559"/>
                    </a:cubicBezTo>
                    <a:cubicBezTo>
                      <a:pt x="0" y="2814574"/>
                      <a:pt x="5715" y="2808859"/>
                      <a:pt x="12700" y="2808859"/>
                    </a:cubicBezTo>
                    <a:cubicBezTo>
                      <a:pt x="19685" y="2808859"/>
                      <a:pt x="25400" y="2814574"/>
                      <a:pt x="25400" y="2821559"/>
                    </a:cubicBezTo>
                    <a:cubicBezTo>
                      <a:pt x="25400" y="4364863"/>
                      <a:pt x="1370457" y="5617591"/>
                      <a:pt x="3031490" y="5617591"/>
                    </a:cubicBezTo>
                    <a:cubicBezTo>
                      <a:pt x="4692523" y="5617591"/>
                      <a:pt x="6037580" y="4364863"/>
                      <a:pt x="6037580" y="2821432"/>
                    </a:cubicBezTo>
                    <a:cubicBezTo>
                      <a:pt x="6037580" y="1278001"/>
                      <a:pt x="4692650" y="25400"/>
                      <a:pt x="3031490" y="25400"/>
                    </a:cubicBezTo>
                    <a:lnTo>
                      <a:pt x="3031490" y="12700"/>
                    </a:lnTo>
                    <a:lnTo>
                      <a:pt x="3031490" y="25400"/>
                    </a:lnTo>
                    <a:cubicBezTo>
                      <a:pt x="1370457" y="25400"/>
                      <a:pt x="25400" y="1278128"/>
                      <a:pt x="25400" y="2821559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grpSp>
          <p:nvGrpSpPr>
            <p:cNvPr name="Group 12" id="12"/>
            <p:cNvGrpSpPr/>
            <p:nvPr/>
          </p:nvGrpSpPr>
          <p:grpSpPr>
            <a:xfrm rot="0">
              <a:off x="14328182" y="6138339"/>
              <a:ext cx="5524648" cy="4851812"/>
              <a:chOff x="0" y="0"/>
              <a:chExt cx="6063000" cy="53246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12700" y="12700"/>
                <a:ext cx="6037580" cy="5299202"/>
              </a:xfrm>
              <a:custGeom>
                <a:avLst/>
                <a:gdLst/>
                <a:ahLst/>
                <a:cxnLst/>
                <a:rect r="r" b="b" t="t" l="l"/>
                <a:pathLst>
                  <a:path h="5299202" w="6037580">
                    <a:moveTo>
                      <a:pt x="0" y="2649601"/>
                    </a:moveTo>
                    <a:cubicBezTo>
                      <a:pt x="0" y="1186307"/>
                      <a:pt x="1351534" y="0"/>
                      <a:pt x="3018790" y="0"/>
                    </a:cubicBezTo>
                    <a:cubicBezTo>
                      <a:pt x="4686046" y="0"/>
                      <a:pt x="6037580" y="1186307"/>
                      <a:pt x="6037580" y="2649601"/>
                    </a:cubicBezTo>
                    <a:cubicBezTo>
                      <a:pt x="6037580" y="4112895"/>
                      <a:pt x="4686046" y="5299202"/>
                      <a:pt x="3018790" y="5299202"/>
                    </a:cubicBezTo>
                    <a:cubicBezTo>
                      <a:pt x="1351534" y="5299202"/>
                      <a:pt x="0" y="4112895"/>
                      <a:pt x="0" y="2649601"/>
                    </a:cubicBezTo>
                    <a:close/>
                  </a:path>
                </a:pathLst>
              </a:custGeom>
              <a:solidFill>
                <a:srgbClr val="82C7A5"/>
              </a:solidFill>
            </p:spPr>
          </p:sp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062980" cy="5324602"/>
              </a:xfrm>
              <a:custGeom>
                <a:avLst/>
                <a:gdLst/>
                <a:ahLst/>
                <a:cxnLst/>
                <a:rect r="r" b="b" t="t" l="l"/>
                <a:pathLst>
                  <a:path h="5324602" w="6062980">
                    <a:moveTo>
                      <a:pt x="0" y="2662301"/>
                    </a:moveTo>
                    <a:cubicBezTo>
                      <a:pt x="0" y="1190498"/>
                      <a:pt x="1358900" y="0"/>
                      <a:pt x="3031490" y="0"/>
                    </a:cubicBezTo>
                    <a:cubicBezTo>
                      <a:pt x="4704080" y="0"/>
                      <a:pt x="6062980" y="1190498"/>
                      <a:pt x="6062980" y="2662301"/>
                    </a:cubicBezTo>
                    <a:lnTo>
                      <a:pt x="6050280" y="2662301"/>
                    </a:lnTo>
                    <a:lnTo>
                      <a:pt x="6062980" y="2662301"/>
                    </a:lnTo>
                    <a:cubicBezTo>
                      <a:pt x="6062980" y="4134104"/>
                      <a:pt x="4704080" y="5324602"/>
                      <a:pt x="3031490" y="5324602"/>
                    </a:cubicBezTo>
                    <a:lnTo>
                      <a:pt x="3031490" y="5311902"/>
                    </a:lnTo>
                    <a:lnTo>
                      <a:pt x="3031490" y="5324602"/>
                    </a:lnTo>
                    <a:cubicBezTo>
                      <a:pt x="1358900" y="5324602"/>
                      <a:pt x="0" y="4134104"/>
                      <a:pt x="0" y="2662301"/>
                    </a:cubicBezTo>
                    <a:lnTo>
                      <a:pt x="12700" y="2662301"/>
                    </a:lnTo>
                    <a:lnTo>
                      <a:pt x="25400" y="2662301"/>
                    </a:lnTo>
                    <a:lnTo>
                      <a:pt x="12700" y="2662301"/>
                    </a:lnTo>
                    <a:lnTo>
                      <a:pt x="0" y="2662301"/>
                    </a:lnTo>
                    <a:moveTo>
                      <a:pt x="25400" y="2662301"/>
                    </a:moveTo>
                    <a:cubicBezTo>
                      <a:pt x="25400" y="2669286"/>
                      <a:pt x="19685" y="2675001"/>
                      <a:pt x="12700" y="2675001"/>
                    </a:cubicBezTo>
                    <a:cubicBezTo>
                      <a:pt x="5715" y="2675001"/>
                      <a:pt x="0" y="2669286"/>
                      <a:pt x="0" y="2662301"/>
                    </a:cubicBezTo>
                    <a:cubicBezTo>
                      <a:pt x="0" y="2655316"/>
                      <a:pt x="5715" y="2649601"/>
                      <a:pt x="12700" y="2649601"/>
                    </a:cubicBezTo>
                    <a:cubicBezTo>
                      <a:pt x="19685" y="2649601"/>
                      <a:pt x="25400" y="2655316"/>
                      <a:pt x="25400" y="2662301"/>
                    </a:cubicBezTo>
                    <a:cubicBezTo>
                      <a:pt x="25400" y="4117086"/>
                      <a:pt x="1369695" y="5299202"/>
                      <a:pt x="3031490" y="5299202"/>
                    </a:cubicBezTo>
                    <a:cubicBezTo>
                      <a:pt x="4693285" y="5299202"/>
                      <a:pt x="6037580" y="4117086"/>
                      <a:pt x="6037580" y="2662301"/>
                    </a:cubicBezTo>
                    <a:cubicBezTo>
                      <a:pt x="6037580" y="1207516"/>
                      <a:pt x="4693285" y="25400"/>
                      <a:pt x="3031490" y="25400"/>
                    </a:cubicBezTo>
                    <a:lnTo>
                      <a:pt x="3031490" y="12700"/>
                    </a:lnTo>
                    <a:lnTo>
                      <a:pt x="3031490" y="25400"/>
                    </a:lnTo>
                    <a:cubicBezTo>
                      <a:pt x="1369695" y="25400"/>
                      <a:pt x="25400" y="1207516"/>
                      <a:pt x="25400" y="2662301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grpSp>
          <p:nvGrpSpPr>
            <p:cNvPr name="Group 15" id="15"/>
            <p:cNvGrpSpPr/>
            <p:nvPr/>
          </p:nvGrpSpPr>
          <p:grpSpPr>
            <a:xfrm rot="0">
              <a:off x="6243345" y="6170876"/>
              <a:ext cx="5460077" cy="5088179"/>
              <a:chOff x="0" y="0"/>
              <a:chExt cx="5543800" cy="51662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12700" y="12700"/>
                <a:ext cx="5518404" cy="5140833"/>
              </a:xfrm>
              <a:custGeom>
                <a:avLst/>
                <a:gdLst/>
                <a:ahLst/>
                <a:cxnLst/>
                <a:rect r="r" b="b" t="t" l="l"/>
                <a:pathLst>
                  <a:path h="5140833" w="5518404">
                    <a:moveTo>
                      <a:pt x="0" y="2570353"/>
                    </a:moveTo>
                    <a:cubicBezTo>
                      <a:pt x="0" y="1150747"/>
                      <a:pt x="1235329" y="0"/>
                      <a:pt x="2759202" y="0"/>
                    </a:cubicBezTo>
                    <a:cubicBezTo>
                      <a:pt x="4283075" y="0"/>
                      <a:pt x="5518404" y="1150747"/>
                      <a:pt x="5518404" y="2570353"/>
                    </a:cubicBezTo>
                    <a:cubicBezTo>
                      <a:pt x="5518404" y="3989959"/>
                      <a:pt x="4283075" y="5140833"/>
                      <a:pt x="2759202" y="5140833"/>
                    </a:cubicBezTo>
                    <a:cubicBezTo>
                      <a:pt x="1235329" y="5140833"/>
                      <a:pt x="0" y="3989959"/>
                      <a:pt x="0" y="2570353"/>
                    </a:cubicBezTo>
                    <a:close/>
                  </a:path>
                </a:pathLst>
              </a:custGeom>
              <a:solidFill>
                <a:srgbClr val="82C7A5"/>
              </a:solidFill>
            </p:spPr>
          </p:sp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5543804" cy="5166233"/>
              </a:xfrm>
              <a:custGeom>
                <a:avLst/>
                <a:gdLst/>
                <a:ahLst/>
                <a:cxnLst/>
                <a:rect r="r" b="b" t="t" l="l"/>
                <a:pathLst>
                  <a:path h="5166233" w="5543804">
                    <a:moveTo>
                      <a:pt x="0" y="2583053"/>
                    </a:moveTo>
                    <a:cubicBezTo>
                      <a:pt x="0" y="1155700"/>
                      <a:pt x="1241933" y="0"/>
                      <a:pt x="2771902" y="0"/>
                    </a:cubicBezTo>
                    <a:cubicBezTo>
                      <a:pt x="4301871" y="0"/>
                      <a:pt x="5543804" y="1155700"/>
                      <a:pt x="5543804" y="2583053"/>
                    </a:cubicBezTo>
                    <a:lnTo>
                      <a:pt x="5531104" y="2583053"/>
                    </a:lnTo>
                    <a:lnTo>
                      <a:pt x="5543804" y="2583053"/>
                    </a:lnTo>
                    <a:cubicBezTo>
                      <a:pt x="5543804" y="4010533"/>
                      <a:pt x="4301871" y="5166106"/>
                      <a:pt x="2771902" y="5166106"/>
                    </a:cubicBezTo>
                    <a:lnTo>
                      <a:pt x="2771902" y="5153406"/>
                    </a:lnTo>
                    <a:lnTo>
                      <a:pt x="2771902" y="5166106"/>
                    </a:lnTo>
                    <a:cubicBezTo>
                      <a:pt x="1241933" y="5166233"/>
                      <a:pt x="0" y="4010533"/>
                      <a:pt x="0" y="2583053"/>
                    </a:cubicBezTo>
                    <a:lnTo>
                      <a:pt x="12700" y="2583053"/>
                    </a:lnTo>
                    <a:lnTo>
                      <a:pt x="25400" y="2583053"/>
                    </a:lnTo>
                    <a:lnTo>
                      <a:pt x="12700" y="2583053"/>
                    </a:lnTo>
                    <a:lnTo>
                      <a:pt x="0" y="2583053"/>
                    </a:lnTo>
                    <a:moveTo>
                      <a:pt x="25400" y="2583053"/>
                    </a:moveTo>
                    <a:cubicBezTo>
                      <a:pt x="25400" y="2590038"/>
                      <a:pt x="19685" y="2595753"/>
                      <a:pt x="12700" y="2595753"/>
                    </a:cubicBezTo>
                    <a:cubicBezTo>
                      <a:pt x="5715" y="2595753"/>
                      <a:pt x="0" y="2590038"/>
                      <a:pt x="0" y="2583053"/>
                    </a:cubicBezTo>
                    <a:cubicBezTo>
                      <a:pt x="0" y="2576068"/>
                      <a:pt x="5715" y="2570353"/>
                      <a:pt x="12700" y="2570353"/>
                    </a:cubicBezTo>
                    <a:cubicBezTo>
                      <a:pt x="19685" y="2570353"/>
                      <a:pt x="25400" y="2576068"/>
                      <a:pt x="25400" y="2583053"/>
                    </a:cubicBezTo>
                    <a:cubicBezTo>
                      <a:pt x="25400" y="3994785"/>
                      <a:pt x="1254125" y="5140833"/>
                      <a:pt x="2771902" y="5140833"/>
                    </a:cubicBezTo>
                    <a:cubicBezTo>
                      <a:pt x="4289679" y="5140833"/>
                      <a:pt x="5518404" y="3994912"/>
                      <a:pt x="5518404" y="2583180"/>
                    </a:cubicBezTo>
                    <a:cubicBezTo>
                      <a:pt x="5518404" y="1171448"/>
                      <a:pt x="4289552" y="25400"/>
                      <a:pt x="2771902" y="25400"/>
                    </a:cubicBezTo>
                    <a:lnTo>
                      <a:pt x="2771902" y="12700"/>
                    </a:lnTo>
                    <a:lnTo>
                      <a:pt x="2771902" y="25400"/>
                    </a:lnTo>
                    <a:cubicBezTo>
                      <a:pt x="1254125" y="25400"/>
                      <a:pt x="25400" y="1171321"/>
                      <a:pt x="25400" y="2583053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grpSp>
          <p:nvGrpSpPr>
            <p:cNvPr name="Group 18" id="18"/>
            <p:cNvGrpSpPr/>
            <p:nvPr/>
          </p:nvGrpSpPr>
          <p:grpSpPr>
            <a:xfrm rot="0">
              <a:off x="5414669" y="2465726"/>
              <a:ext cx="1263844" cy="527589"/>
              <a:chOff x="0" y="0"/>
              <a:chExt cx="1387000" cy="5790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12700" y="12700"/>
                <a:ext cx="1361567" cy="553720"/>
              </a:xfrm>
              <a:custGeom>
                <a:avLst/>
                <a:gdLst/>
                <a:ahLst/>
                <a:cxnLst/>
                <a:rect r="r" b="b" t="t" l="l"/>
                <a:pathLst>
                  <a:path h="553720" w="1361567">
                    <a:moveTo>
                      <a:pt x="0" y="138430"/>
                    </a:moveTo>
                    <a:lnTo>
                      <a:pt x="1077341" y="138430"/>
                    </a:lnTo>
                    <a:lnTo>
                      <a:pt x="1077341" y="0"/>
                    </a:lnTo>
                    <a:lnTo>
                      <a:pt x="1361567" y="276860"/>
                    </a:lnTo>
                    <a:lnTo>
                      <a:pt x="1077341" y="553720"/>
                    </a:lnTo>
                    <a:lnTo>
                      <a:pt x="1077341" y="415163"/>
                    </a:lnTo>
                    <a:lnTo>
                      <a:pt x="0" y="415163"/>
                    </a:lnTo>
                    <a:close/>
                  </a:path>
                </a:pathLst>
              </a:custGeom>
              <a:solidFill>
                <a:srgbClr val="F7F7F8"/>
              </a:solidFill>
            </p:spPr>
          </p:sp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-889"/>
                <a:ext cx="1386967" cy="580898"/>
              </a:xfrm>
              <a:custGeom>
                <a:avLst/>
                <a:gdLst/>
                <a:ahLst/>
                <a:cxnLst/>
                <a:rect r="r" b="b" t="t" l="l"/>
                <a:pathLst>
                  <a:path h="580898" w="1386967">
                    <a:moveTo>
                      <a:pt x="12700" y="139319"/>
                    </a:moveTo>
                    <a:lnTo>
                      <a:pt x="1090041" y="139319"/>
                    </a:lnTo>
                    <a:lnTo>
                      <a:pt x="1090041" y="152019"/>
                    </a:lnTo>
                    <a:lnTo>
                      <a:pt x="1077341" y="152019"/>
                    </a:lnTo>
                    <a:lnTo>
                      <a:pt x="1077341" y="13589"/>
                    </a:lnTo>
                    <a:cubicBezTo>
                      <a:pt x="1077341" y="8509"/>
                      <a:pt x="1080389" y="3810"/>
                      <a:pt x="1085088" y="1905"/>
                    </a:cubicBezTo>
                    <a:cubicBezTo>
                      <a:pt x="1089787" y="0"/>
                      <a:pt x="1095248" y="889"/>
                      <a:pt x="1098931" y="4445"/>
                    </a:cubicBezTo>
                    <a:lnTo>
                      <a:pt x="1383157" y="281305"/>
                    </a:lnTo>
                    <a:cubicBezTo>
                      <a:pt x="1385570" y="283718"/>
                      <a:pt x="1386967" y="287020"/>
                      <a:pt x="1386967" y="290449"/>
                    </a:cubicBezTo>
                    <a:cubicBezTo>
                      <a:pt x="1386967" y="293878"/>
                      <a:pt x="1385570" y="297180"/>
                      <a:pt x="1383157" y="299593"/>
                    </a:cubicBezTo>
                    <a:lnTo>
                      <a:pt x="1098931" y="576326"/>
                    </a:lnTo>
                    <a:cubicBezTo>
                      <a:pt x="1095248" y="579882"/>
                      <a:pt x="1089787" y="580898"/>
                      <a:pt x="1085088" y="578866"/>
                    </a:cubicBezTo>
                    <a:cubicBezTo>
                      <a:pt x="1080389" y="576834"/>
                      <a:pt x="1077341" y="572262"/>
                      <a:pt x="1077341" y="567182"/>
                    </a:cubicBezTo>
                    <a:lnTo>
                      <a:pt x="1077341" y="428752"/>
                    </a:lnTo>
                    <a:lnTo>
                      <a:pt x="1090041" y="428752"/>
                    </a:lnTo>
                    <a:lnTo>
                      <a:pt x="1090041" y="441452"/>
                    </a:lnTo>
                    <a:lnTo>
                      <a:pt x="12700" y="441452"/>
                    </a:lnTo>
                    <a:cubicBezTo>
                      <a:pt x="5715" y="441452"/>
                      <a:pt x="0" y="435737"/>
                      <a:pt x="0" y="428752"/>
                    </a:cubicBezTo>
                    <a:lnTo>
                      <a:pt x="0" y="152019"/>
                    </a:lnTo>
                    <a:cubicBezTo>
                      <a:pt x="0" y="145034"/>
                      <a:pt x="5715" y="139319"/>
                      <a:pt x="12700" y="139319"/>
                    </a:cubicBezTo>
                    <a:moveTo>
                      <a:pt x="12700" y="164719"/>
                    </a:moveTo>
                    <a:lnTo>
                      <a:pt x="12700" y="152019"/>
                    </a:lnTo>
                    <a:lnTo>
                      <a:pt x="25400" y="152019"/>
                    </a:lnTo>
                    <a:lnTo>
                      <a:pt x="25400" y="428879"/>
                    </a:lnTo>
                    <a:lnTo>
                      <a:pt x="12700" y="428879"/>
                    </a:lnTo>
                    <a:lnTo>
                      <a:pt x="12700" y="416179"/>
                    </a:lnTo>
                    <a:lnTo>
                      <a:pt x="1090041" y="416179"/>
                    </a:lnTo>
                    <a:cubicBezTo>
                      <a:pt x="1097026" y="416179"/>
                      <a:pt x="1102741" y="421894"/>
                      <a:pt x="1102741" y="428879"/>
                    </a:cubicBezTo>
                    <a:lnTo>
                      <a:pt x="1102741" y="567309"/>
                    </a:lnTo>
                    <a:lnTo>
                      <a:pt x="1090041" y="567309"/>
                    </a:lnTo>
                    <a:lnTo>
                      <a:pt x="1081151" y="558165"/>
                    </a:lnTo>
                    <a:lnTo>
                      <a:pt x="1365377" y="281305"/>
                    </a:lnTo>
                    <a:lnTo>
                      <a:pt x="1374267" y="290449"/>
                    </a:lnTo>
                    <a:lnTo>
                      <a:pt x="1365377" y="299593"/>
                    </a:lnTo>
                    <a:lnTo>
                      <a:pt x="1081278" y="22733"/>
                    </a:lnTo>
                    <a:lnTo>
                      <a:pt x="1090168" y="13589"/>
                    </a:lnTo>
                    <a:lnTo>
                      <a:pt x="1102868" y="13589"/>
                    </a:lnTo>
                    <a:lnTo>
                      <a:pt x="1102868" y="152019"/>
                    </a:lnTo>
                    <a:cubicBezTo>
                      <a:pt x="1102868" y="159004"/>
                      <a:pt x="1097153" y="164719"/>
                      <a:pt x="1090168" y="164719"/>
                    </a:cubicBezTo>
                    <a:lnTo>
                      <a:pt x="12700" y="164719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grpSp>
          <p:nvGrpSpPr>
            <p:cNvPr name="Group 21" id="21"/>
            <p:cNvGrpSpPr/>
            <p:nvPr/>
          </p:nvGrpSpPr>
          <p:grpSpPr>
            <a:xfrm rot="0">
              <a:off x="12248990" y="2465726"/>
              <a:ext cx="1497842" cy="527589"/>
              <a:chOff x="0" y="0"/>
              <a:chExt cx="1643800" cy="579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12700" y="12700"/>
                <a:ext cx="1618361" cy="553720"/>
              </a:xfrm>
              <a:custGeom>
                <a:avLst/>
                <a:gdLst/>
                <a:ahLst/>
                <a:cxnLst/>
                <a:rect r="r" b="b" t="t" l="l"/>
                <a:pathLst>
                  <a:path h="553720" w="1618361">
                    <a:moveTo>
                      <a:pt x="0" y="138430"/>
                    </a:moveTo>
                    <a:lnTo>
                      <a:pt x="1333373" y="138430"/>
                    </a:lnTo>
                    <a:lnTo>
                      <a:pt x="1333373" y="0"/>
                    </a:lnTo>
                    <a:lnTo>
                      <a:pt x="1618361" y="276860"/>
                    </a:lnTo>
                    <a:lnTo>
                      <a:pt x="1333373" y="553720"/>
                    </a:lnTo>
                    <a:lnTo>
                      <a:pt x="1333373" y="415163"/>
                    </a:lnTo>
                    <a:lnTo>
                      <a:pt x="0" y="415163"/>
                    </a:lnTo>
                    <a:close/>
                  </a:path>
                </a:pathLst>
              </a:custGeom>
              <a:solidFill>
                <a:srgbClr val="F7F7F8"/>
              </a:solidFill>
            </p:spPr>
          </p:sp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-1016"/>
                <a:ext cx="1643761" cy="581152"/>
              </a:xfrm>
              <a:custGeom>
                <a:avLst/>
                <a:gdLst/>
                <a:ahLst/>
                <a:cxnLst/>
                <a:rect r="r" b="b" t="t" l="l"/>
                <a:pathLst>
                  <a:path h="581152" w="1643761">
                    <a:moveTo>
                      <a:pt x="12700" y="139446"/>
                    </a:moveTo>
                    <a:lnTo>
                      <a:pt x="1346073" y="139446"/>
                    </a:lnTo>
                    <a:lnTo>
                      <a:pt x="1346073" y="152146"/>
                    </a:lnTo>
                    <a:lnTo>
                      <a:pt x="1333373" y="152146"/>
                    </a:lnTo>
                    <a:lnTo>
                      <a:pt x="1333373" y="13716"/>
                    </a:lnTo>
                    <a:cubicBezTo>
                      <a:pt x="1333373" y="8636"/>
                      <a:pt x="1336421" y="4064"/>
                      <a:pt x="1341120" y="2032"/>
                    </a:cubicBezTo>
                    <a:cubicBezTo>
                      <a:pt x="1345819" y="0"/>
                      <a:pt x="1351280" y="1016"/>
                      <a:pt x="1354963" y="4572"/>
                    </a:cubicBezTo>
                    <a:lnTo>
                      <a:pt x="1639951" y="281432"/>
                    </a:lnTo>
                    <a:cubicBezTo>
                      <a:pt x="1642364" y="283845"/>
                      <a:pt x="1643761" y="287147"/>
                      <a:pt x="1643761" y="290576"/>
                    </a:cubicBezTo>
                    <a:cubicBezTo>
                      <a:pt x="1643761" y="294005"/>
                      <a:pt x="1642364" y="297307"/>
                      <a:pt x="1639951" y="299720"/>
                    </a:cubicBezTo>
                    <a:lnTo>
                      <a:pt x="1354963" y="576580"/>
                    </a:lnTo>
                    <a:cubicBezTo>
                      <a:pt x="1351280" y="580136"/>
                      <a:pt x="1345819" y="581152"/>
                      <a:pt x="1341120" y="579120"/>
                    </a:cubicBezTo>
                    <a:cubicBezTo>
                      <a:pt x="1336421" y="577088"/>
                      <a:pt x="1333373" y="572516"/>
                      <a:pt x="1333373" y="567436"/>
                    </a:cubicBezTo>
                    <a:lnTo>
                      <a:pt x="1333373" y="428879"/>
                    </a:lnTo>
                    <a:lnTo>
                      <a:pt x="1346073" y="428879"/>
                    </a:lnTo>
                    <a:lnTo>
                      <a:pt x="1346073" y="441579"/>
                    </a:lnTo>
                    <a:lnTo>
                      <a:pt x="12700" y="441579"/>
                    </a:lnTo>
                    <a:cubicBezTo>
                      <a:pt x="5715" y="441579"/>
                      <a:pt x="0" y="435864"/>
                      <a:pt x="0" y="428879"/>
                    </a:cubicBezTo>
                    <a:lnTo>
                      <a:pt x="0" y="152146"/>
                    </a:lnTo>
                    <a:cubicBezTo>
                      <a:pt x="0" y="145161"/>
                      <a:pt x="5715" y="139446"/>
                      <a:pt x="12700" y="139446"/>
                    </a:cubicBezTo>
                    <a:moveTo>
                      <a:pt x="12700" y="164846"/>
                    </a:moveTo>
                    <a:lnTo>
                      <a:pt x="12700" y="152146"/>
                    </a:lnTo>
                    <a:lnTo>
                      <a:pt x="25400" y="152146"/>
                    </a:lnTo>
                    <a:lnTo>
                      <a:pt x="25400" y="429006"/>
                    </a:lnTo>
                    <a:lnTo>
                      <a:pt x="12700" y="429006"/>
                    </a:lnTo>
                    <a:lnTo>
                      <a:pt x="12700" y="416306"/>
                    </a:lnTo>
                    <a:lnTo>
                      <a:pt x="1346073" y="416306"/>
                    </a:lnTo>
                    <a:cubicBezTo>
                      <a:pt x="1353058" y="416306"/>
                      <a:pt x="1358773" y="422021"/>
                      <a:pt x="1358773" y="429006"/>
                    </a:cubicBezTo>
                    <a:lnTo>
                      <a:pt x="1358773" y="567436"/>
                    </a:lnTo>
                    <a:lnTo>
                      <a:pt x="1346073" y="567436"/>
                    </a:lnTo>
                    <a:lnTo>
                      <a:pt x="1337183" y="558292"/>
                    </a:lnTo>
                    <a:lnTo>
                      <a:pt x="1622171" y="281432"/>
                    </a:lnTo>
                    <a:lnTo>
                      <a:pt x="1631061" y="290576"/>
                    </a:lnTo>
                    <a:lnTo>
                      <a:pt x="1622171" y="299720"/>
                    </a:lnTo>
                    <a:lnTo>
                      <a:pt x="1337183" y="22860"/>
                    </a:lnTo>
                    <a:lnTo>
                      <a:pt x="1346073" y="13716"/>
                    </a:lnTo>
                    <a:lnTo>
                      <a:pt x="1358773" y="13716"/>
                    </a:lnTo>
                    <a:lnTo>
                      <a:pt x="1358773" y="152146"/>
                    </a:lnTo>
                    <a:cubicBezTo>
                      <a:pt x="1358773" y="159131"/>
                      <a:pt x="1353058" y="164846"/>
                      <a:pt x="1346073" y="164846"/>
                    </a:cubicBezTo>
                    <a:lnTo>
                      <a:pt x="12700" y="164846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grpSp>
          <p:nvGrpSpPr>
            <p:cNvPr name="Group 24" id="24"/>
            <p:cNvGrpSpPr/>
            <p:nvPr/>
          </p:nvGrpSpPr>
          <p:grpSpPr>
            <a:xfrm rot="0">
              <a:off x="19852830" y="2970170"/>
              <a:ext cx="1787970" cy="4185538"/>
              <a:chOff x="0" y="0"/>
              <a:chExt cx="1962200" cy="45934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12700" y="2174748"/>
                <a:ext cx="2045208" cy="2345055"/>
              </a:xfrm>
              <a:custGeom>
                <a:avLst/>
                <a:gdLst/>
                <a:ahLst/>
                <a:cxnLst/>
                <a:rect r="r" b="b" t="t" l="l"/>
                <a:pathLst>
                  <a:path h="2345055" w="2045208">
                    <a:moveTo>
                      <a:pt x="0" y="1918081"/>
                    </a:moveTo>
                    <a:lnTo>
                      <a:pt x="484251" y="1369314"/>
                    </a:lnTo>
                    <a:lnTo>
                      <a:pt x="484251" y="1613281"/>
                    </a:lnTo>
                    <a:cubicBezTo>
                      <a:pt x="1251331" y="1417193"/>
                      <a:pt x="1820418" y="778129"/>
                      <a:pt x="1921129" y="0"/>
                    </a:cubicBezTo>
                    <a:cubicBezTo>
                      <a:pt x="2045208" y="958850"/>
                      <a:pt x="1429385" y="1859407"/>
                      <a:pt x="484251" y="2101088"/>
                    </a:cubicBezTo>
                    <a:lnTo>
                      <a:pt x="484251" y="234505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26" id="26"/>
              <p:cNvSpPr/>
              <p:nvPr/>
            </p:nvSpPr>
            <p:spPr>
              <a:xfrm flipH="false" flipV="false" rot="0">
                <a:off x="12700" y="12700"/>
                <a:ext cx="1936750" cy="2406015"/>
              </a:xfrm>
              <a:custGeom>
                <a:avLst/>
                <a:gdLst/>
                <a:ahLst/>
                <a:cxnLst/>
                <a:rect r="r" b="b" t="t" l="l"/>
                <a:pathLst>
                  <a:path h="2406015" w="1936750">
                    <a:moveTo>
                      <a:pt x="1936750" y="2406015"/>
                    </a:moveTo>
                    <a:cubicBezTo>
                      <a:pt x="1936750" y="1346581"/>
                      <a:pt x="1069721" y="487807"/>
                      <a:pt x="0" y="487807"/>
                    </a:cubicBezTo>
                    <a:lnTo>
                      <a:pt x="0" y="0"/>
                    </a:lnTo>
                    <a:cubicBezTo>
                      <a:pt x="1069721" y="0"/>
                      <a:pt x="1936750" y="858774"/>
                      <a:pt x="1936750" y="1918081"/>
                    </a:cubicBezTo>
                    <a:close/>
                  </a:path>
                </a:pathLst>
              </a:custGeom>
              <a:solidFill>
                <a:srgbClr val="CCCCCC"/>
              </a:solidFill>
            </p:spPr>
          </p:sp>
          <p:sp>
            <p:nvSpPr>
              <p:cNvPr name="Freeform 27" id="27"/>
              <p:cNvSpPr/>
              <p:nvPr/>
            </p:nvSpPr>
            <p:spPr>
              <a:xfrm flipH="false" flipV="false" rot="0">
                <a:off x="12700" y="12700"/>
                <a:ext cx="1936750" cy="4507103"/>
              </a:xfrm>
              <a:custGeom>
                <a:avLst/>
                <a:gdLst/>
                <a:ahLst/>
                <a:cxnLst/>
                <a:rect r="r" b="b" t="t" l="l"/>
                <a:pathLst>
                  <a:path h="4507103" w="1936750">
                    <a:moveTo>
                      <a:pt x="1936750" y="2406015"/>
                    </a:moveTo>
                    <a:cubicBezTo>
                      <a:pt x="1936750" y="1346581"/>
                      <a:pt x="1069721" y="487807"/>
                      <a:pt x="0" y="487807"/>
                    </a:cubicBezTo>
                    <a:lnTo>
                      <a:pt x="0" y="0"/>
                    </a:lnTo>
                    <a:cubicBezTo>
                      <a:pt x="1069721" y="0"/>
                      <a:pt x="1936750" y="858774"/>
                      <a:pt x="1936750" y="1918081"/>
                    </a:cubicBezTo>
                    <a:lnTo>
                      <a:pt x="1936750" y="2405888"/>
                    </a:lnTo>
                    <a:cubicBezTo>
                      <a:pt x="1936750" y="3280537"/>
                      <a:pt x="1339342" y="4044442"/>
                      <a:pt x="484124" y="4263136"/>
                    </a:cubicBezTo>
                    <a:lnTo>
                      <a:pt x="484124" y="4507103"/>
                    </a:lnTo>
                    <a:lnTo>
                      <a:pt x="0" y="4080129"/>
                    </a:lnTo>
                    <a:lnTo>
                      <a:pt x="484251" y="3531362"/>
                    </a:lnTo>
                    <a:lnTo>
                      <a:pt x="484251" y="3775329"/>
                    </a:lnTo>
                    <a:cubicBezTo>
                      <a:pt x="1251331" y="3579241"/>
                      <a:pt x="1820418" y="2940177"/>
                      <a:pt x="1921129" y="2162048"/>
                    </a:cubicBezTo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Freeform 28" id="28"/>
              <p:cNvSpPr/>
              <p:nvPr/>
            </p:nvSpPr>
            <p:spPr>
              <a:xfrm flipH="false" flipV="false" rot="0">
                <a:off x="-254" y="2162175"/>
                <a:ext cx="2071624" cy="2371344"/>
              </a:xfrm>
              <a:custGeom>
                <a:avLst/>
                <a:gdLst/>
                <a:ahLst/>
                <a:cxnLst/>
                <a:rect r="r" b="b" t="t" l="l"/>
                <a:pathLst>
                  <a:path h="2371344" w="2071624">
                    <a:moveTo>
                      <a:pt x="3429" y="1922272"/>
                    </a:moveTo>
                    <a:lnTo>
                      <a:pt x="487680" y="1373505"/>
                    </a:lnTo>
                    <a:cubicBezTo>
                      <a:pt x="491236" y="1369568"/>
                      <a:pt x="496697" y="1368171"/>
                      <a:pt x="501650" y="1370076"/>
                    </a:cubicBezTo>
                    <a:cubicBezTo>
                      <a:pt x="506603" y="1371981"/>
                      <a:pt x="509905" y="1376680"/>
                      <a:pt x="509905" y="1382014"/>
                    </a:cubicBezTo>
                    <a:lnTo>
                      <a:pt x="509905" y="1625981"/>
                    </a:lnTo>
                    <a:lnTo>
                      <a:pt x="497205" y="1625981"/>
                    </a:lnTo>
                    <a:lnTo>
                      <a:pt x="494030" y="1613662"/>
                    </a:lnTo>
                    <a:cubicBezTo>
                      <a:pt x="1256030" y="1418844"/>
                      <a:pt x="1821434" y="783971"/>
                      <a:pt x="1921510" y="11049"/>
                    </a:cubicBezTo>
                    <a:cubicBezTo>
                      <a:pt x="1922272" y="4699"/>
                      <a:pt x="1927733" y="0"/>
                      <a:pt x="1934083" y="0"/>
                    </a:cubicBezTo>
                    <a:cubicBezTo>
                      <a:pt x="1940433" y="0"/>
                      <a:pt x="1945894" y="4699"/>
                      <a:pt x="1946656" y="11049"/>
                    </a:cubicBezTo>
                    <a:cubicBezTo>
                      <a:pt x="2071624" y="976376"/>
                      <a:pt x="1451610" y="1882902"/>
                      <a:pt x="500380" y="2126107"/>
                    </a:cubicBezTo>
                    <a:lnTo>
                      <a:pt x="497205" y="2113788"/>
                    </a:lnTo>
                    <a:lnTo>
                      <a:pt x="509905" y="2113788"/>
                    </a:lnTo>
                    <a:lnTo>
                      <a:pt x="509905" y="2357755"/>
                    </a:lnTo>
                    <a:cubicBezTo>
                      <a:pt x="509905" y="2362708"/>
                      <a:pt x="506984" y="2367280"/>
                      <a:pt x="502412" y="2369312"/>
                    </a:cubicBezTo>
                    <a:cubicBezTo>
                      <a:pt x="497840" y="2371344"/>
                      <a:pt x="492506" y="2370582"/>
                      <a:pt x="488823" y="2367280"/>
                    </a:cubicBezTo>
                    <a:lnTo>
                      <a:pt x="4572" y="1940179"/>
                    </a:lnTo>
                    <a:cubicBezTo>
                      <a:pt x="2032" y="1937893"/>
                      <a:pt x="508" y="1934845"/>
                      <a:pt x="254" y="1931416"/>
                    </a:cubicBezTo>
                    <a:cubicBezTo>
                      <a:pt x="0" y="1927987"/>
                      <a:pt x="1143" y="1924685"/>
                      <a:pt x="3429" y="1922272"/>
                    </a:cubicBezTo>
                    <a:moveTo>
                      <a:pt x="22479" y="1939036"/>
                    </a:moveTo>
                    <a:lnTo>
                      <a:pt x="12954" y="1930654"/>
                    </a:lnTo>
                    <a:lnTo>
                      <a:pt x="21336" y="1921129"/>
                    </a:lnTo>
                    <a:lnTo>
                      <a:pt x="505587" y="2348103"/>
                    </a:lnTo>
                    <a:lnTo>
                      <a:pt x="497205" y="2357628"/>
                    </a:lnTo>
                    <a:lnTo>
                      <a:pt x="484505" y="2357628"/>
                    </a:lnTo>
                    <a:lnTo>
                      <a:pt x="484505" y="2113661"/>
                    </a:lnTo>
                    <a:cubicBezTo>
                      <a:pt x="484505" y="2107819"/>
                      <a:pt x="488442" y="2102739"/>
                      <a:pt x="494030" y="2101342"/>
                    </a:cubicBezTo>
                    <a:cubicBezTo>
                      <a:pt x="1433068" y="1861185"/>
                      <a:pt x="2044700" y="966597"/>
                      <a:pt x="1921510" y="14097"/>
                    </a:cubicBezTo>
                    <a:lnTo>
                      <a:pt x="1934083" y="12446"/>
                    </a:lnTo>
                    <a:lnTo>
                      <a:pt x="1934083" y="25146"/>
                    </a:lnTo>
                    <a:lnTo>
                      <a:pt x="1934083" y="12446"/>
                    </a:lnTo>
                    <a:lnTo>
                      <a:pt x="1946656" y="14097"/>
                    </a:lnTo>
                    <a:cubicBezTo>
                      <a:pt x="1845183" y="797433"/>
                      <a:pt x="1272286" y="1440688"/>
                      <a:pt x="500380" y="1638046"/>
                    </a:cubicBezTo>
                    <a:cubicBezTo>
                      <a:pt x="496570" y="1639062"/>
                      <a:pt x="492506" y="1638173"/>
                      <a:pt x="489458" y="1635760"/>
                    </a:cubicBezTo>
                    <a:cubicBezTo>
                      <a:pt x="486410" y="1633347"/>
                      <a:pt x="484505" y="1629664"/>
                      <a:pt x="484505" y="1625727"/>
                    </a:cubicBezTo>
                    <a:lnTo>
                      <a:pt x="484505" y="1381887"/>
                    </a:lnTo>
                    <a:lnTo>
                      <a:pt x="497205" y="1381887"/>
                    </a:lnTo>
                    <a:lnTo>
                      <a:pt x="506730" y="1390269"/>
                    </a:lnTo>
                    <a:lnTo>
                      <a:pt x="22479" y="1939036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1962150" cy="2431288"/>
              </a:xfrm>
              <a:custGeom>
                <a:avLst/>
                <a:gdLst/>
                <a:ahLst/>
                <a:cxnLst/>
                <a:rect r="r" b="b" t="t" l="l"/>
                <a:pathLst>
                  <a:path h="2431288" w="1962150">
                    <a:moveTo>
                      <a:pt x="1936750" y="2418715"/>
                    </a:moveTo>
                    <a:cubicBezTo>
                      <a:pt x="1936750" y="1366393"/>
                      <a:pt x="1075436" y="513207"/>
                      <a:pt x="12700" y="513207"/>
                    </a:cubicBezTo>
                    <a:cubicBezTo>
                      <a:pt x="5715" y="513207"/>
                      <a:pt x="0" y="507492"/>
                      <a:pt x="0" y="500507"/>
                    </a:cubicBezTo>
                    <a:lnTo>
                      <a:pt x="0" y="12700"/>
                    </a:lnTo>
                    <a:cubicBezTo>
                      <a:pt x="0" y="9271"/>
                      <a:pt x="1397" y="6096"/>
                      <a:pt x="3683" y="3683"/>
                    </a:cubicBezTo>
                    <a:cubicBezTo>
                      <a:pt x="5969" y="1270"/>
                      <a:pt x="9271" y="0"/>
                      <a:pt x="12700" y="0"/>
                    </a:cubicBezTo>
                    <a:lnTo>
                      <a:pt x="12700" y="12700"/>
                    </a:lnTo>
                    <a:lnTo>
                      <a:pt x="12700" y="0"/>
                    </a:lnTo>
                    <a:cubicBezTo>
                      <a:pt x="1089279" y="0"/>
                      <a:pt x="1962150" y="864362"/>
                      <a:pt x="1962150" y="1930781"/>
                    </a:cubicBezTo>
                    <a:lnTo>
                      <a:pt x="1962150" y="2418588"/>
                    </a:lnTo>
                    <a:cubicBezTo>
                      <a:pt x="1962150" y="2425573"/>
                      <a:pt x="1956435" y="2431288"/>
                      <a:pt x="1949450" y="2431288"/>
                    </a:cubicBezTo>
                    <a:cubicBezTo>
                      <a:pt x="1942465" y="2431288"/>
                      <a:pt x="1936750" y="2425573"/>
                      <a:pt x="1936750" y="2418588"/>
                    </a:cubicBezTo>
                    <a:moveTo>
                      <a:pt x="1962150" y="2418588"/>
                    </a:moveTo>
                    <a:lnTo>
                      <a:pt x="1949450" y="2418588"/>
                    </a:lnTo>
                    <a:lnTo>
                      <a:pt x="1936750" y="2418588"/>
                    </a:lnTo>
                    <a:lnTo>
                      <a:pt x="1936750" y="1930781"/>
                    </a:lnTo>
                    <a:lnTo>
                      <a:pt x="1949450" y="1930781"/>
                    </a:lnTo>
                    <a:lnTo>
                      <a:pt x="1936750" y="1930781"/>
                    </a:lnTo>
                    <a:cubicBezTo>
                      <a:pt x="1936750" y="878586"/>
                      <a:pt x="1075436" y="25400"/>
                      <a:pt x="12700" y="25400"/>
                    </a:cubicBezTo>
                    <a:lnTo>
                      <a:pt x="12700" y="12700"/>
                    </a:lnTo>
                    <a:lnTo>
                      <a:pt x="25400" y="12700"/>
                    </a:lnTo>
                    <a:lnTo>
                      <a:pt x="25400" y="500507"/>
                    </a:lnTo>
                    <a:lnTo>
                      <a:pt x="12700" y="500507"/>
                    </a:lnTo>
                    <a:lnTo>
                      <a:pt x="12700" y="487807"/>
                    </a:lnTo>
                    <a:cubicBezTo>
                      <a:pt x="1089279" y="487807"/>
                      <a:pt x="1962150" y="1352169"/>
                      <a:pt x="1962150" y="2418588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Freeform 30" id="30"/>
              <p:cNvSpPr/>
              <p:nvPr/>
            </p:nvSpPr>
            <p:spPr>
              <a:xfrm flipH="false" flipV="false" rot="0">
                <a:off x="-254" y="0"/>
                <a:ext cx="1962404" cy="4533392"/>
              </a:xfrm>
              <a:custGeom>
                <a:avLst/>
                <a:gdLst/>
                <a:ahLst/>
                <a:cxnLst/>
                <a:rect r="r" b="b" t="t" l="l"/>
                <a:pathLst>
                  <a:path h="4533392" w="1962404">
                    <a:moveTo>
                      <a:pt x="1937004" y="2418715"/>
                    </a:moveTo>
                    <a:cubicBezTo>
                      <a:pt x="1937004" y="1366393"/>
                      <a:pt x="1075690" y="513207"/>
                      <a:pt x="12954" y="513207"/>
                    </a:cubicBezTo>
                    <a:cubicBezTo>
                      <a:pt x="5969" y="513207"/>
                      <a:pt x="254" y="507492"/>
                      <a:pt x="254" y="500507"/>
                    </a:cubicBezTo>
                    <a:lnTo>
                      <a:pt x="254" y="12700"/>
                    </a:lnTo>
                    <a:cubicBezTo>
                      <a:pt x="254" y="9271"/>
                      <a:pt x="1651" y="6096"/>
                      <a:pt x="3937" y="3683"/>
                    </a:cubicBezTo>
                    <a:cubicBezTo>
                      <a:pt x="6223" y="1270"/>
                      <a:pt x="9525" y="0"/>
                      <a:pt x="12954" y="0"/>
                    </a:cubicBezTo>
                    <a:lnTo>
                      <a:pt x="12954" y="12700"/>
                    </a:lnTo>
                    <a:lnTo>
                      <a:pt x="12954" y="0"/>
                    </a:lnTo>
                    <a:cubicBezTo>
                      <a:pt x="1089533" y="0"/>
                      <a:pt x="1962404" y="864362"/>
                      <a:pt x="1962404" y="1930781"/>
                    </a:cubicBezTo>
                    <a:lnTo>
                      <a:pt x="1962404" y="2418588"/>
                    </a:lnTo>
                    <a:lnTo>
                      <a:pt x="1949704" y="2418588"/>
                    </a:lnTo>
                    <a:lnTo>
                      <a:pt x="1962404" y="2418588"/>
                    </a:lnTo>
                    <a:cubicBezTo>
                      <a:pt x="1962404" y="3299079"/>
                      <a:pt x="1360932" y="4068064"/>
                      <a:pt x="500253" y="4288155"/>
                    </a:cubicBezTo>
                    <a:lnTo>
                      <a:pt x="497078" y="4275836"/>
                    </a:lnTo>
                    <a:lnTo>
                      <a:pt x="509778" y="4275836"/>
                    </a:lnTo>
                    <a:lnTo>
                      <a:pt x="509778" y="4519803"/>
                    </a:lnTo>
                    <a:cubicBezTo>
                      <a:pt x="509778" y="4524756"/>
                      <a:pt x="506857" y="4529328"/>
                      <a:pt x="502285" y="4531360"/>
                    </a:cubicBezTo>
                    <a:cubicBezTo>
                      <a:pt x="497713" y="4533392"/>
                      <a:pt x="492379" y="4532630"/>
                      <a:pt x="488696" y="4529328"/>
                    </a:cubicBezTo>
                    <a:lnTo>
                      <a:pt x="4572" y="4102354"/>
                    </a:lnTo>
                    <a:cubicBezTo>
                      <a:pt x="2032" y="4100068"/>
                      <a:pt x="508" y="4097020"/>
                      <a:pt x="254" y="4093591"/>
                    </a:cubicBezTo>
                    <a:cubicBezTo>
                      <a:pt x="0" y="4090162"/>
                      <a:pt x="1143" y="4086860"/>
                      <a:pt x="3429" y="4084447"/>
                    </a:cubicBezTo>
                    <a:lnTo>
                      <a:pt x="487680" y="3535680"/>
                    </a:lnTo>
                    <a:cubicBezTo>
                      <a:pt x="491236" y="3531743"/>
                      <a:pt x="496697" y="3530346"/>
                      <a:pt x="501650" y="3532251"/>
                    </a:cubicBezTo>
                    <a:cubicBezTo>
                      <a:pt x="506603" y="3534156"/>
                      <a:pt x="509905" y="3538855"/>
                      <a:pt x="509905" y="3544189"/>
                    </a:cubicBezTo>
                    <a:lnTo>
                      <a:pt x="509905" y="3788156"/>
                    </a:lnTo>
                    <a:lnTo>
                      <a:pt x="497205" y="3788156"/>
                    </a:lnTo>
                    <a:lnTo>
                      <a:pt x="494030" y="3775837"/>
                    </a:lnTo>
                    <a:cubicBezTo>
                      <a:pt x="1256030" y="3581019"/>
                      <a:pt x="1821434" y="2946146"/>
                      <a:pt x="1921510" y="2173224"/>
                    </a:cubicBezTo>
                    <a:lnTo>
                      <a:pt x="1946656" y="2176526"/>
                    </a:lnTo>
                    <a:cubicBezTo>
                      <a:pt x="1845183" y="2959862"/>
                      <a:pt x="1272286" y="3603117"/>
                      <a:pt x="500380" y="3800475"/>
                    </a:cubicBezTo>
                    <a:cubicBezTo>
                      <a:pt x="496570" y="3801491"/>
                      <a:pt x="492506" y="3800602"/>
                      <a:pt x="489458" y="3798189"/>
                    </a:cubicBezTo>
                    <a:cubicBezTo>
                      <a:pt x="486410" y="3795776"/>
                      <a:pt x="484505" y="3792093"/>
                      <a:pt x="484505" y="3788156"/>
                    </a:cubicBezTo>
                    <a:lnTo>
                      <a:pt x="484505" y="3544062"/>
                    </a:lnTo>
                    <a:lnTo>
                      <a:pt x="497205" y="3544062"/>
                    </a:lnTo>
                    <a:lnTo>
                      <a:pt x="506730" y="3552444"/>
                    </a:lnTo>
                    <a:lnTo>
                      <a:pt x="22479" y="4101211"/>
                    </a:lnTo>
                    <a:lnTo>
                      <a:pt x="12954" y="4092829"/>
                    </a:lnTo>
                    <a:lnTo>
                      <a:pt x="21336" y="4083304"/>
                    </a:lnTo>
                    <a:lnTo>
                      <a:pt x="505587" y="4510278"/>
                    </a:lnTo>
                    <a:lnTo>
                      <a:pt x="497205" y="4519803"/>
                    </a:lnTo>
                    <a:lnTo>
                      <a:pt x="484505" y="4519803"/>
                    </a:lnTo>
                    <a:lnTo>
                      <a:pt x="484505" y="4275836"/>
                    </a:lnTo>
                    <a:cubicBezTo>
                      <a:pt x="484505" y="4269994"/>
                      <a:pt x="488442" y="4264914"/>
                      <a:pt x="494030" y="4263517"/>
                    </a:cubicBezTo>
                    <a:cubicBezTo>
                      <a:pt x="1343660" y="4046220"/>
                      <a:pt x="1937131" y="3287395"/>
                      <a:pt x="1937131" y="2418588"/>
                    </a:cubicBezTo>
                    <a:lnTo>
                      <a:pt x="1937131" y="1930781"/>
                    </a:lnTo>
                    <a:lnTo>
                      <a:pt x="1949831" y="1930781"/>
                    </a:lnTo>
                    <a:lnTo>
                      <a:pt x="1937131" y="1930781"/>
                    </a:lnTo>
                    <a:cubicBezTo>
                      <a:pt x="1937004" y="878586"/>
                      <a:pt x="1075690" y="25400"/>
                      <a:pt x="12954" y="25400"/>
                    </a:cubicBezTo>
                    <a:lnTo>
                      <a:pt x="12954" y="12700"/>
                    </a:lnTo>
                    <a:lnTo>
                      <a:pt x="25654" y="12700"/>
                    </a:lnTo>
                    <a:lnTo>
                      <a:pt x="25654" y="500507"/>
                    </a:lnTo>
                    <a:lnTo>
                      <a:pt x="12954" y="500507"/>
                    </a:lnTo>
                    <a:lnTo>
                      <a:pt x="12954" y="487807"/>
                    </a:lnTo>
                    <a:cubicBezTo>
                      <a:pt x="1089533" y="487807"/>
                      <a:pt x="1962404" y="1352169"/>
                      <a:pt x="1962404" y="2418588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grpSp>
          <p:nvGrpSpPr>
            <p:cNvPr name="Group 31" id="31"/>
            <p:cNvGrpSpPr/>
            <p:nvPr/>
          </p:nvGrpSpPr>
          <p:grpSpPr>
            <a:xfrm rot="0">
              <a:off x="11958862" y="8192564"/>
              <a:ext cx="1787970" cy="743363"/>
              <a:chOff x="0" y="0"/>
              <a:chExt cx="1962200" cy="815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12700" y="12700"/>
                <a:ext cx="1936750" cy="790448"/>
              </a:xfrm>
              <a:custGeom>
                <a:avLst/>
                <a:gdLst/>
                <a:ahLst/>
                <a:cxnLst/>
                <a:rect r="r" b="b" t="t" l="l"/>
                <a:pathLst>
                  <a:path h="790448" w="1936750">
                    <a:moveTo>
                      <a:pt x="0" y="395224"/>
                    </a:moveTo>
                    <a:lnTo>
                      <a:pt x="402590" y="0"/>
                    </a:lnTo>
                    <a:lnTo>
                      <a:pt x="402590" y="197612"/>
                    </a:lnTo>
                    <a:lnTo>
                      <a:pt x="1936750" y="197612"/>
                    </a:lnTo>
                    <a:lnTo>
                      <a:pt x="1936750" y="592836"/>
                    </a:lnTo>
                    <a:lnTo>
                      <a:pt x="402590" y="592836"/>
                    </a:lnTo>
                    <a:lnTo>
                      <a:pt x="402590" y="790448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-889"/>
                <a:ext cx="1962150" cy="817626"/>
              </a:xfrm>
              <a:custGeom>
                <a:avLst/>
                <a:gdLst/>
                <a:ahLst/>
                <a:cxnLst/>
                <a:rect r="r" b="b" t="t" l="l"/>
                <a:pathLst>
                  <a:path h="817626" w="1962150">
                    <a:moveTo>
                      <a:pt x="3810" y="399669"/>
                    </a:moveTo>
                    <a:lnTo>
                      <a:pt x="406400" y="4572"/>
                    </a:lnTo>
                    <a:cubicBezTo>
                      <a:pt x="410083" y="1016"/>
                      <a:pt x="415544" y="0"/>
                      <a:pt x="420243" y="1905"/>
                    </a:cubicBezTo>
                    <a:cubicBezTo>
                      <a:pt x="424942" y="3810"/>
                      <a:pt x="427990" y="8509"/>
                      <a:pt x="427990" y="13589"/>
                    </a:cubicBezTo>
                    <a:lnTo>
                      <a:pt x="427990" y="211201"/>
                    </a:lnTo>
                    <a:lnTo>
                      <a:pt x="415290" y="211201"/>
                    </a:lnTo>
                    <a:lnTo>
                      <a:pt x="415290" y="198501"/>
                    </a:lnTo>
                    <a:lnTo>
                      <a:pt x="1949450" y="198501"/>
                    </a:lnTo>
                    <a:cubicBezTo>
                      <a:pt x="1956435" y="198501"/>
                      <a:pt x="1962150" y="204216"/>
                      <a:pt x="1962150" y="211201"/>
                    </a:cubicBezTo>
                    <a:lnTo>
                      <a:pt x="1962150" y="606425"/>
                    </a:lnTo>
                    <a:cubicBezTo>
                      <a:pt x="1962150" y="613410"/>
                      <a:pt x="1956435" y="619125"/>
                      <a:pt x="1949450" y="619125"/>
                    </a:cubicBezTo>
                    <a:lnTo>
                      <a:pt x="415290" y="619125"/>
                    </a:lnTo>
                    <a:lnTo>
                      <a:pt x="415290" y="606425"/>
                    </a:lnTo>
                    <a:lnTo>
                      <a:pt x="427990" y="606425"/>
                    </a:lnTo>
                    <a:lnTo>
                      <a:pt x="427990" y="804037"/>
                    </a:lnTo>
                    <a:cubicBezTo>
                      <a:pt x="427990" y="809117"/>
                      <a:pt x="424942" y="813816"/>
                      <a:pt x="420243" y="815721"/>
                    </a:cubicBezTo>
                    <a:cubicBezTo>
                      <a:pt x="415544" y="817626"/>
                      <a:pt x="410083" y="816610"/>
                      <a:pt x="406400" y="813054"/>
                    </a:cubicBezTo>
                    <a:lnTo>
                      <a:pt x="3810" y="417830"/>
                    </a:lnTo>
                    <a:cubicBezTo>
                      <a:pt x="1397" y="415417"/>
                      <a:pt x="0" y="412115"/>
                      <a:pt x="0" y="408813"/>
                    </a:cubicBezTo>
                    <a:cubicBezTo>
                      <a:pt x="0" y="405511"/>
                      <a:pt x="1397" y="402082"/>
                      <a:pt x="3810" y="399796"/>
                    </a:cubicBezTo>
                    <a:moveTo>
                      <a:pt x="21590" y="417957"/>
                    </a:moveTo>
                    <a:lnTo>
                      <a:pt x="12700" y="408813"/>
                    </a:lnTo>
                    <a:lnTo>
                      <a:pt x="21590" y="399796"/>
                    </a:lnTo>
                    <a:lnTo>
                      <a:pt x="424180" y="794893"/>
                    </a:lnTo>
                    <a:lnTo>
                      <a:pt x="415290" y="803910"/>
                    </a:lnTo>
                    <a:lnTo>
                      <a:pt x="402590" y="803910"/>
                    </a:lnTo>
                    <a:lnTo>
                      <a:pt x="402590" y="606425"/>
                    </a:lnTo>
                    <a:cubicBezTo>
                      <a:pt x="402590" y="599440"/>
                      <a:pt x="408305" y="593725"/>
                      <a:pt x="415290" y="593725"/>
                    </a:cubicBezTo>
                    <a:lnTo>
                      <a:pt x="1949450" y="593725"/>
                    </a:lnTo>
                    <a:lnTo>
                      <a:pt x="1949450" y="606425"/>
                    </a:lnTo>
                    <a:lnTo>
                      <a:pt x="1936750" y="606425"/>
                    </a:lnTo>
                    <a:lnTo>
                      <a:pt x="1936750" y="211201"/>
                    </a:lnTo>
                    <a:lnTo>
                      <a:pt x="1949450" y="211201"/>
                    </a:lnTo>
                    <a:lnTo>
                      <a:pt x="1949450" y="223901"/>
                    </a:lnTo>
                    <a:lnTo>
                      <a:pt x="415290" y="223901"/>
                    </a:lnTo>
                    <a:cubicBezTo>
                      <a:pt x="408305" y="223901"/>
                      <a:pt x="402590" y="218186"/>
                      <a:pt x="402590" y="211201"/>
                    </a:cubicBezTo>
                    <a:lnTo>
                      <a:pt x="402590" y="13589"/>
                    </a:lnTo>
                    <a:lnTo>
                      <a:pt x="415290" y="13589"/>
                    </a:lnTo>
                    <a:lnTo>
                      <a:pt x="424180" y="22606"/>
                    </a:lnTo>
                    <a:lnTo>
                      <a:pt x="21590" y="417830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</p:sp>
        </p:grpSp>
        <p:sp>
          <p:nvSpPr>
            <p:cNvPr name="TextBox 34" id="34"/>
            <p:cNvSpPr txBox="true"/>
            <p:nvPr/>
          </p:nvSpPr>
          <p:spPr>
            <a:xfrm rot="0">
              <a:off x="3011" y="1853165"/>
              <a:ext cx="5411658" cy="26545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57"/>
                </a:lnSpc>
              </a:pPr>
              <a:r>
                <a:rPr lang="en-US" sz="3827">
                  <a:solidFill>
                    <a:srgbClr val="000000"/>
                  </a:solidFill>
                  <a:latin typeface="Canva Sans"/>
                </a:rPr>
                <a:t>Initialization</a:t>
              </a:r>
            </a:p>
            <a:p>
              <a:pPr algn="ctr">
                <a:lnSpc>
                  <a:spcPts val="5357"/>
                </a:lnSpc>
              </a:pPr>
              <a:r>
                <a:rPr lang="en-US" sz="3827">
                  <a:solidFill>
                    <a:srgbClr val="000000"/>
                  </a:solidFill>
                  <a:latin typeface="Canva Sans"/>
                </a:rPr>
                <a:t>Step </a:t>
              </a:r>
            </a:p>
            <a:p>
              <a:pPr algn="ctr">
                <a:lnSpc>
                  <a:spcPts val="5357"/>
                </a:lnSpc>
              </a:pP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6837332" y="1446220"/>
              <a:ext cx="5411658" cy="2007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23"/>
                </a:lnSpc>
              </a:pPr>
              <a:r>
                <a:rPr lang="en-US" sz="4373">
                  <a:solidFill>
                    <a:srgbClr val="000000"/>
                  </a:solidFill>
                  <a:latin typeface="Canva Sans"/>
                </a:rPr>
                <a:t>Pass </a:t>
              </a:r>
            </a:p>
            <a:p>
              <a:pPr algn="ctr">
                <a:lnSpc>
                  <a:spcPts val="6123"/>
                </a:lnSpc>
              </a:pPr>
              <a:r>
                <a:rPr lang="en-US" sz="4373">
                  <a:solidFill>
                    <a:srgbClr val="000000"/>
                  </a:solidFill>
                  <a:latin typeface="Canva Sans"/>
                </a:rPr>
                <a:t>Selection 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14037507" y="1787753"/>
              <a:ext cx="5524648" cy="16654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02"/>
                </a:lnSpc>
              </a:pPr>
              <a:r>
                <a:rPr lang="en-US" sz="3644">
                  <a:solidFill>
                    <a:srgbClr val="000000"/>
                  </a:solidFill>
                  <a:latin typeface="Canva Sans"/>
                </a:rPr>
                <a:t>Screen Space</a:t>
              </a:r>
            </a:p>
            <a:p>
              <a:pPr algn="ctr">
                <a:lnSpc>
                  <a:spcPts val="5102"/>
                </a:lnSpc>
              </a:pPr>
              <a:r>
                <a:rPr lang="en-US" sz="3644">
                  <a:solidFill>
                    <a:srgbClr val="000000"/>
                  </a:solidFill>
                  <a:latin typeface="Canva Sans"/>
                </a:rPr>
                <a:t>Transformation 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15384009" y="7997973"/>
              <a:ext cx="3412993" cy="937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995"/>
                </a:lnSpc>
              </a:pPr>
              <a:r>
                <a:rPr lang="en-US" sz="4282">
                  <a:solidFill>
                    <a:srgbClr val="000000"/>
                  </a:solidFill>
                  <a:latin typeface="Canva Sans"/>
                </a:rPr>
                <a:t>Sampling</a:t>
              </a:r>
              <a:r>
                <a:rPr lang="en-US" sz="4282">
                  <a:solidFill>
                    <a:srgbClr val="FFFFFF"/>
                  </a:solidFill>
                  <a:latin typeface="Canva Sans"/>
                </a:rPr>
                <a:t> </a:t>
              </a: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6717743" y="8116364"/>
              <a:ext cx="4511279" cy="9178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68"/>
                </a:lnSpc>
              </a:pPr>
              <a:r>
                <a:rPr lang="en-US" sz="4191">
                  <a:solidFill>
                    <a:srgbClr val="000000"/>
                  </a:solidFill>
                  <a:latin typeface="Canva Sans"/>
                </a:rPr>
                <a:t>Compositing</a:t>
              </a:r>
              <a:r>
                <a:rPr lang="en-US" sz="4191">
                  <a:solidFill>
                    <a:srgbClr val="FFFFFF"/>
                  </a:solidFill>
                  <a:latin typeface="Canva Sans"/>
                </a:rPr>
                <a:t> </a:t>
              </a: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282079" y="438785"/>
            <a:ext cx="9714557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Canva Sans"/>
              </a:rPr>
              <a:t>Each pass consist of four phases:   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16303222" y="214228"/>
            <a:ext cx="1912157" cy="1204764"/>
            <a:chOff x="0" y="0"/>
            <a:chExt cx="2549543" cy="1606352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471595" y="0"/>
              <a:ext cx="1606352" cy="1606352"/>
            </a:xfrm>
            <a:custGeom>
              <a:avLst/>
              <a:gdLst/>
              <a:ahLst/>
              <a:cxnLst/>
              <a:rect r="r" b="b" t="t" l="l"/>
              <a:pathLst>
                <a:path h="1606352" w="1606352">
                  <a:moveTo>
                    <a:pt x="0" y="0"/>
                  </a:moveTo>
                  <a:lnTo>
                    <a:pt x="1606353" y="0"/>
                  </a:lnTo>
                  <a:lnTo>
                    <a:pt x="1606353" y="1606352"/>
                  </a:lnTo>
                  <a:lnTo>
                    <a:pt x="0" y="16063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2" id="42"/>
            <p:cNvSpPr txBox="true"/>
            <p:nvPr/>
          </p:nvSpPr>
          <p:spPr>
            <a:xfrm rot="0">
              <a:off x="0" y="324809"/>
              <a:ext cx="2549543" cy="8485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48"/>
                </a:lnSpc>
                <a:spcBef>
                  <a:spcPct val="0"/>
                </a:spcBef>
              </a:pPr>
              <a:r>
                <a:rPr lang="en-US" sz="3820">
                  <a:solidFill>
                    <a:srgbClr val="FFFFFF"/>
                  </a:solidFill>
                  <a:latin typeface="Canva Sans"/>
                </a:rPr>
                <a:t>8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80328" y="106565"/>
            <a:ext cx="4912214" cy="655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24825" indent="-412412" lvl="1">
              <a:lnSpc>
                <a:spcPts val="5348"/>
              </a:lnSpc>
              <a:buFont typeface="Arial"/>
              <a:buChar char="•"/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Initialization Step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12999" y="952500"/>
            <a:ext cx="15183600" cy="2684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6260" indent="-413130" lvl="1">
              <a:lnSpc>
                <a:spcPts val="5357"/>
              </a:lnSpc>
              <a:buFont typeface="Arial"/>
              <a:buChar char="•"/>
            </a:pPr>
            <a:r>
              <a:rPr lang="en-US" sz="3827">
                <a:solidFill>
                  <a:srgbClr val="FFFFFF"/>
                </a:solidFill>
                <a:latin typeface="Canva Sans"/>
              </a:rPr>
              <a:t>Calculate the minimum and maximum depth of each tetrahedron using camera transform and and storing the smallest and largest depths in respective arrays. </a:t>
            </a:r>
          </a:p>
          <a:p>
            <a:pPr marL="826260" indent="-413130" lvl="1">
              <a:lnSpc>
                <a:spcPts val="5357"/>
              </a:lnSpc>
              <a:buFont typeface="Arial"/>
              <a:buChar char="•"/>
            </a:pPr>
            <a:r>
              <a:rPr lang="en-US" sz="3827">
                <a:solidFill>
                  <a:srgbClr val="FFFFFF"/>
                </a:solidFill>
                <a:latin typeface="Canva Sans"/>
              </a:rPr>
              <a:t>This is accomplished with a Map primitive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80328" y="4049378"/>
            <a:ext cx="5219132" cy="1331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8"/>
              </a:lnSpc>
            </a:pPr>
            <a:r>
              <a:rPr lang="en-US" sz="3820">
                <a:solidFill>
                  <a:srgbClr val="FFFFFF"/>
                </a:solidFill>
                <a:latin typeface="Canva Sans"/>
              </a:rPr>
              <a:t>2. Pass Selection </a:t>
            </a:r>
          </a:p>
          <a:p>
            <a:pPr algn="ctr">
              <a:lnSpc>
                <a:spcPts val="5348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812999" y="5067300"/>
            <a:ext cx="16212300" cy="4712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6260" indent="-413130" lvl="1">
              <a:lnSpc>
                <a:spcPts val="5357"/>
              </a:lnSpc>
              <a:buFont typeface="Arial"/>
              <a:buChar char="•"/>
            </a:pPr>
            <a:r>
              <a:rPr lang="en-US" sz="3827">
                <a:solidFill>
                  <a:srgbClr val="FFFFFF"/>
                </a:solidFill>
                <a:latin typeface="Canva Sans"/>
              </a:rPr>
              <a:t>Identify which cells can possibly contribute to a sample.</a:t>
            </a:r>
          </a:p>
          <a:p>
            <a:pPr marL="826260" indent="-413130" lvl="1">
              <a:lnSpc>
                <a:spcPts val="5357"/>
              </a:lnSpc>
              <a:buFont typeface="Arial"/>
              <a:buChar char="•"/>
            </a:pPr>
            <a:r>
              <a:rPr lang="en-US" sz="3827">
                <a:solidFill>
                  <a:srgbClr val="FFFFFF"/>
                </a:solidFill>
                <a:latin typeface="Canva Sans"/>
              </a:rPr>
              <a:t> Constructing a Boolean array of size N for N cells, </a:t>
            </a:r>
            <a:r>
              <a:rPr lang="en-US" sz="3827">
                <a:solidFill>
                  <a:srgbClr val="FFFFFF"/>
                </a:solidFill>
                <a:latin typeface="Canva Sans Bold"/>
              </a:rPr>
              <a:t>True</a:t>
            </a:r>
            <a:r>
              <a:rPr lang="en-US" sz="3827">
                <a:solidFill>
                  <a:srgbClr val="FFFFFF"/>
                </a:solidFill>
                <a:latin typeface="Canva Sans"/>
              </a:rPr>
              <a:t> if the corresponding cell can possibly contribute, and </a:t>
            </a:r>
            <a:r>
              <a:rPr lang="en-US" sz="3827">
                <a:solidFill>
                  <a:srgbClr val="FFFFFF"/>
                </a:solidFill>
                <a:latin typeface="Canva Sans Bold"/>
              </a:rPr>
              <a:t>False</a:t>
            </a:r>
            <a:r>
              <a:rPr lang="en-US" sz="3827">
                <a:solidFill>
                  <a:srgbClr val="FFFFFF"/>
                </a:solidFill>
                <a:latin typeface="Canva Sans"/>
              </a:rPr>
              <a:t> otherwise</a:t>
            </a:r>
          </a:p>
          <a:p>
            <a:pPr marL="826260" indent="-413130" lvl="1">
              <a:lnSpc>
                <a:spcPts val="5357"/>
              </a:lnSpc>
              <a:buFont typeface="Arial"/>
              <a:buChar char="•"/>
            </a:pPr>
            <a:r>
              <a:rPr lang="en-US" sz="3827">
                <a:solidFill>
                  <a:srgbClr val="FFFFFF"/>
                </a:solidFill>
                <a:latin typeface="Canva Sans"/>
              </a:rPr>
              <a:t>The second step of this phase is to create an array of tetrahedrons that can contribute samples during this pass</a:t>
            </a:r>
          </a:p>
          <a:p>
            <a:pPr marL="826260" indent="-413130" lvl="1">
              <a:lnSpc>
                <a:spcPts val="5357"/>
              </a:lnSpc>
              <a:buFont typeface="Arial"/>
              <a:buChar char="•"/>
            </a:pPr>
            <a:r>
              <a:rPr lang="en-US" sz="3827">
                <a:solidFill>
                  <a:srgbClr val="FFFFFF"/>
                </a:solidFill>
                <a:latin typeface="Canva Sans"/>
              </a:rPr>
              <a:t>This is accomplished by successive use of four data-parallel primitives: Reduce,  Exclusive Scan, Reverse Index and Gather.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792900" y="472384"/>
            <a:ext cx="1403428" cy="946609"/>
            <a:chOff x="0" y="0"/>
            <a:chExt cx="1871237" cy="12621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452978" y="0"/>
              <a:ext cx="1238428" cy="1238428"/>
            </a:xfrm>
            <a:custGeom>
              <a:avLst/>
              <a:gdLst/>
              <a:ahLst/>
              <a:cxnLst/>
              <a:rect r="r" b="b" t="t" l="l"/>
              <a:pathLst>
                <a:path h="1238428" w="1238428">
                  <a:moveTo>
                    <a:pt x="0" y="0"/>
                  </a:moveTo>
                  <a:lnTo>
                    <a:pt x="1238428" y="0"/>
                  </a:lnTo>
                  <a:lnTo>
                    <a:pt x="1238428" y="1238428"/>
                  </a:lnTo>
                  <a:lnTo>
                    <a:pt x="0" y="12384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46127" y="83162"/>
              <a:ext cx="1178983" cy="1178983"/>
            </a:xfrm>
            <a:custGeom>
              <a:avLst/>
              <a:gdLst/>
              <a:ahLst/>
              <a:cxnLst/>
              <a:rect r="r" b="b" t="t" l="l"/>
              <a:pathLst>
                <a:path h="1178983" w="1178983">
                  <a:moveTo>
                    <a:pt x="0" y="0"/>
                  </a:moveTo>
                  <a:lnTo>
                    <a:pt x="1178983" y="0"/>
                  </a:lnTo>
                  <a:lnTo>
                    <a:pt x="1178983" y="1178983"/>
                  </a:lnTo>
                  <a:lnTo>
                    <a:pt x="0" y="11789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320333"/>
              <a:ext cx="1871237" cy="62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5"/>
                </a:lnSpc>
                <a:spcBef>
                  <a:spcPct val="0"/>
                </a:spcBef>
              </a:pPr>
              <a:r>
                <a:rPr lang="en-US" sz="2803">
                  <a:solidFill>
                    <a:srgbClr val="FFFFFF"/>
                  </a:solidFill>
                  <a:latin typeface="Canva Sans"/>
                </a:rPr>
                <a:t>9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DAFynbl9oqQ</dc:identifier>
  <dcterms:modified xsi:type="dcterms:W3CDTF">2011-08-01T06:04:30Z</dcterms:modified>
  <cp:revision>1</cp:revision>
  <dc:title>Description of a new volume rendering algorithm composed of data-parallel primitives. Evaluation of the algorithm on CPU and GPU architectures. Exploration of the variation in performance characteristics across architectures, which informs how effective</dc:title>
</cp:coreProperties>
</file>

<file path=docProps/thumbnail.jpeg>
</file>